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2" r:id="rId7"/>
    <p:sldId id="265" r:id="rId8"/>
    <p:sldId id="263" r:id="rId9"/>
    <p:sldId id="269" r:id="rId10"/>
    <p:sldId id="270" r:id="rId11"/>
    <p:sldId id="267" r:id="rId12"/>
  </p:sldIdLst>
  <p:sldSz cx="18288000" cy="10287000"/>
  <p:notesSz cx="6858000" cy="9144000"/>
  <p:embeddedFontLst>
    <p:embeddedFont>
      <p:font typeface="Open Sans" panose="020B0606030504020204" pitchFamily="34" charset="0"/>
      <p:regular r:id="rId13"/>
      <p:bold r:id="rId14"/>
      <p:italic r:id="rId15"/>
      <p:boldItalic r:id="rId16"/>
    </p:embeddedFont>
    <p:embeddedFont>
      <p:font typeface="Open Sauce" pitchFamily="2" charset="0"/>
      <p:regular r:id="rId17"/>
    </p:embeddedFont>
    <p:embeddedFont>
      <p:font typeface="Open Sauce Bold" pitchFamily="2" charset="0"/>
      <p:regular r:id="rId18"/>
    </p:embeddedFont>
    <p:embeddedFont>
      <p:font typeface="Open Sauce Heavy" pitchFamily="2" charset="0"/>
      <p:regular r:id="rId19"/>
    </p:embeddedFont>
    <p:embeddedFont>
      <p:font typeface="Open Sauce Light" pitchFamily="2" charset="0"/>
      <p:regular r:id="rId20"/>
    </p:embeddedFont>
    <p:embeddedFont>
      <p:font typeface="Open Sauce Semi-Bold" pitchFamily="2"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60" d="100"/>
          <a:sy n="60" d="100"/>
        </p:scale>
        <p:origin x="298" y="-30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font" Target="fonts/font1.fntdata" /><Relationship Id="rId18" Type="http://schemas.openxmlformats.org/officeDocument/2006/relationships/font" Target="fonts/font6.fntdata" /><Relationship Id="rId3" Type="http://schemas.openxmlformats.org/officeDocument/2006/relationships/slide" Target="slides/slide2.xml" /><Relationship Id="rId21" Type="http://schemas.openxmlformats.org/officeDocument/2006/relationships/font" Target="fonts/font9.fntdata"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font" Target="fonts/font5.fntdata" /><Relationship Id="rId25"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font" Target="fonts/font4.fntdata" /><Relationship Id="rId20" Type="http://schemas.openxmlformats.org/officeDocument/2006/relationships/font" Target="fonts/font8.fntdata"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font" Target="fonts/font3.fntdata" /><Relationship Id="rId23" Type="http://schemas.openxmlformats.org/officeDocument/2006/relationships/viewProps" Target="viewProps.xml" /><Relationship Id="rId10" Type="http://schemas.openxmlformats.org/officeDocument/2006/relationships/slide" Target="slides/slide9.xml" /><Relationship Id="rId19" Type="http://schemas.openxmlformats.org/officeDocument/2006/relationships/font" Target="fonts/font7.fntdata"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font" Target="fonts/font2.fntdata" /><Relationship Id="rId22" Type="http://schemas.openxmlformats.org/officeDocument/2006/relationships/presProps" Target="pres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 /><Relationship Id="rId2" Type="http://schemas.openxmlformats.org/officeDocument/2006/relationships/image" Target="../media/image1.png" /><Relationship Id="rId1" Type="http://schemas.openxmlformats.org/officeDocument/2006/relationships/slideLayout" Target="../slideLayouts/slideLayout7.xml" /><Relationship Id="rId4" Type="http://schemas.openxmlformats.org/officeDocument/2006/relationships/image" Target="../media/image3.jpg" /></Relationships>
</file>

<file path=ppt/slides/_rels/slide10.xml.rels><?xml version="1.0" encoding="UTF-8" standalone="yes"?>
<Relationships xmlns="http://schemas.openxmlformats.org/package/2006/relationships"><Relationship Id="rId3" Type="http://schemas.openxmlformats.org/officeDocument/2006/relationships/image" Target="../media/image5.svg" /><Relationship Id="rId2" Type="http://schemas.openxmlformats.org/officeDocument/2006/relationships/image" Target="../media/image4.png" /><Relationship Id="rId1" Type="http://schemas.openxmlformats.org/officeDocument/2006/relationships/slideLayout" Target="../slideLayouts/slideLayout7.xml" /><Relationship Id="rId6" Type="http://schemas.openxmlformats.org/officeDocument/2006/relationships/image" Target="../media/image19.png" /><Relationship Id="rId5" Type="http://schemas.openxmlformats.org/officeDocument/2006/relationships/image" Target="../media/image18.png" /><Relationship Id="rId4" Type="http://schemas.openxmlformats.org/officeDocument/2006/relationships/image" Target="../media/image17.png" /></Relationships>
</file>

<file path=ppt/slides/_rels/slide11.xml.rels><?xml version="1.0" encoding="UTF-8" standalone="yes"?>
<Relationships xmlns="http://schemas.openxmlformats.org/package/2006/relationships"><Relationship Id="rId8" Type="http://schemas.openxmlformats.org/officeDocument/2006/relationships/hyperlink" Target="https://researchportal.helsinki.fi/en/organisations/departments-of-faculty-of-veterinary-medicine" TargetMode="External" /><Relationship Id="rId3" Type="http://schemas.openxmlformats.org/officeDocument/2006/relationships/image" Target="../media/image2.svg" /><Relationship Id="rId7" Type="http://schemas.openxmlformats.org/officeDocument/2006/relationships/hyperlink" Target="https://www.linkedin.com/in/mika-kallio-125bbb2/" TargetMode="External" /><Relationship Id="rId2" Type="http://schemas.openxmlformats.org/officeDocument/2006/relationships/image" Target="../media/image1.png" /><Relationship Id="rId1" Type="http://schemas.openxmlformats.org/officeDocument/2006/relationships/slideLayout" Target="../slideLayouts/slideLayout7.xml" /><Relationship Id="rId6" Type="http://schemas.openxmlformats.org/officeDocument/2006/relationships/hyperlink" Target="mailto:linkedin.com/in/usko-huuskonen-5b5073126" TargetMode="External" /><Relationship Id="rId11" Type="http://schemas.openxmlformats.org/officeDocument/2006/relationships/hyperlink" Target="https://researchportal.helsinki.fi/en/organisations/doctoral-programme-in-clinical-veterinary-medicine" TargetMode="External" /><Relationship Id="rId5" Type="http://schemas.openxmlformats.org/officeDocument/2006/relationships/hyperlink" Target="mailto:https://www.linkedin.com/in/tuukka-visuri-54393457?lipi=urn%3Ali%3Apage%3Ad_flagship3_profile_view_base_contact_details%3BcFxif%2FclRJO0hflfWqhVmA%3D%3D" TargetMode="External" /><Relationship Id="rId10" Type="http://schemas.openxmlformats.org/officeDocument/2006/relationships/hyperlink" Target="https://researchportal.helsinki.fi/en/organisations/helsinki-one-health-hoh" TargetMode="External" /><Relationship Id="rId4" Type="http://schemas.openxmlformats.org/officeDocument/2006/relationships/hyperlink" Target="https://www.tuni.fi/en/about-us/faculty-medicine-and-health-technology" TargetMode="External" /><Relationship Id="rId9" Type="http://schemas.openxmlformats.org/officeDocument/2006/relationships/hyperlink" Target="https://researchportal.helsinki.fi/en/organisations/equine-and-small-animal-medicine" TargetMode="External" /></Relationships>
</file>

<file path=ppt/slides/_rels/slide2.xml.rels><?xml version="1.0" encoding="UTF-8" standalone="yes"?>
<Relationships xmlns="http://schemas.openxmlformats.org/package/2006/relationships"><Relationship Id="rId3" Type="http://schemas.openxmlformats.org/officeDocument/2006/relationships/image" Target="../media/image2.svg" /><Relationship Id="rId2" Type="http://schemas.openxmlformats.org/officeDocument/2006/relationships/image" Target="../media/image1.png"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3" Type="http://schemas.openxmlformats.org/officeDocument/2006/relationships/image" Target="../media/image5.svg" /><Relationship Id="rId2" Type="http://schemas.openxmlformats.org/officeDocument/2006/relationships/image" Target="../media/image4.png" /><Relationship Id="rId1" Type="http://schemas.openxmlformats.org/officeDocument/2006/relationships/slideLayout" Target="../slideLayouts/slideLayout7.xml" /><Relationship Id="rId4" Type="http://schemas.openxmlformats.org/officeDocument/2006/relationships/image" Target="../media/image6.png" /></Relationships>
</file>

<file path=ppt/slides/_rels/slide4.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image" Target="../media/image7.jpeg" /><Relationship Id="rId1" Type="http://schemas.openxmlformats.org/officeDocument/2006/relationships/slideLayout" Target="../slideLayouts/slideLayout7.xml" /><Relationship Id="rId4" Type="http://schemas.openxmlformats.org/officeDocument/2006/relationships/image" Target="../media/image2.svg" /></Relationships>
</file>

<file path=ppt/slides/_rels/slide5.xml.rels><?xml version="1.0" encoding="UTF-8" standalone="yes"?>
<Relationships xmlns="http://schemas.openxmlformats.org/package/2006/relationships"><Relationship Id="rId3" Type="http://schemas.openxmlformats.org/officeDocument/2006/relationships/image" Target="../media/image2.svg" /><Relationship Id="rId2" Type="http://schemas.openxmlformats.org/officeDocument/2006/relationships/image" Target="../media/image1.png" /><Relationship Id="rId1" Type="http://schemas.openxmlformats.org/officeDocument/2006/relationships/slideLayout" Target="../slideLayouts/slideLayout7.xml" /><Relationship Id="rId6" Type="http://schemas.openxmlformats.org/officeDocument/2006/relationships/image" Target="../media/image3.jpg" /><Relationship Id="rId5" Type="http://schemas.openxmlformats.org/officeDocument/2006/relationships/image" Target="../media/image9.svg" /><Relationship Id="rId4" Type="http://schemas.openxmlformats.org/officeDocument/2006/relationships/image" Target="../media/image8.png" /></Relationships>
</file>

<file path=ppt/slides/_rels/slide6.xml.rels><?xml version="1.0" encoding="UTF-8" standalone="yes"?>
<Relationships xmlns="http://schemas.openxmlformats.org/package/2006/relationships"><Relationship Id="rId3" Type="http://schemas.openxmlformats.org/officeDocument/2006/relationships/image" Target="../media/image2.svg" /><Relationship Id="rId7" Type="http://schemas.openxmlformats.org/officeDocument/2006/relationships/image" Target="../media/image13.jpeg" /><Relationship Id="rId2" Type="http://schemas.openxmlformats.org/officeDocument/2006/relationships/image" Target="../media/image1.png" /><Relationship Id="rId1" Type="http://schemas.openxmlformats.org/officeDocument/2006/relationships/slideLayout" Target="../slideLayouts/slideLayout7.xml" /><Relationship Id="rId6" Type="http://schemas.openxmlformats.org/officeDocument/2006/relationships/image" Target="../media/image12.jpg" /><Relationship Id="rId5" Type="http://schemas.openxmlformats.org/officeDocument/2006/relationships/image" Target="../media/image11.jpg" /><Relationship Id="rId4" Type="http://schemas.openxmlformats.org/officeDocument/2006/relationships/image" Target="../media/image10.jpg" /></Relationships>
</file>

<file path=ppt/slides/_rels/slide7.xml.rels><?xml version="1.0" encoding="UTF-8" standalone="yes"?>
<Relationships xmlns="http://schemas.openxmlformats.org/package/2006/relationships"><Relationship Id="rId3" Type="http://schemas.openxmlformats.org/officeDocument/2006/relationships/image" Target="../media/image5.svg" /><Relationship Id="rId2" Type="http://schemas.openxmlformats.org/officeDocument/2006/relationships/image" Target="../media/image4.png" /><Relationship Id="rId1" Type="http://schemas.openxmlformats.org/officeDocument/2006/relationships/slideLayout" Target="../slideLayouts/slideLayout7.xml" /><Relationship Id="rId4" Type="http://schemas.openxmlformats.org/officeDocument/2006/relationships/image" Target="../media/image14.JPG" /></Relationships>
</file>

<file path=ppt/slides/_rels/slide8.xml.rels><?xml version="1.0" encoding="UTF-8" standalone="yes"?>
<Relationships xmlns="http://schemas.openxmlformats.org/package/2006/relationships"><Relationship Id="rId3" Type="http://schemas.openxmlformats.org/officeDocument/2006/relationships/image" Target="../media/image5.svg" /><Relationship Id="rId2" Type="http://schemas.openxmlformats.org/officeDocument/2006/relationships/image" Target="../media/image4.png" /><Relationship Id="rId1" Type="http://schemas.openxmlformats.org/officeDocument/2006/relationships/slideLayout" Target="../slideLayouts/slideLayout7.xml" /><Relationship Id="rId4" Type="http://schemas.openxmlformats.org/officeDocument/2006/relationships/image" Target="../media/image12.jpg" /></Relationships>
</file>

<file path=ppt/slides/_rels/slide9.xml.rels><?xml version="1.0" encoding="UTF-8" standalone="yes"?>
<Relationships xmlns="http://schemas.openxmlformats.org/package/2006/relationships"><Relationship Id="rId3" Type="http://schemas.openxmlformats.org/officeDocument/2006/relationships/image" Target="../media/image5.svg" /><Relationship Id="rId2" Type="http://schemas.openxmlformats.org/officeDocument/2006/relationships/image" Target="../media/image4.png" /><Relationship Id="rId1" Type="http://schemas.openxmlformats.org/officeDocument/2006/relationships/slideLayout" Target="../slideLayouts/slideLayout7.xml" /><Relationship Id="rId5" Type="http://schemas.openxmlformats.org/officeDocument/2006/relationships/image" Target="../media/image16.png" /><Relationship Id="rId4" Type="http://schemas.openxmlformats.org/officeDocument/2006/relationships/image" Target="../media/image15.png"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B"/>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204311" cy="837821"/>
            <a:chOff x="0" y="0"/>
            <a:chExt cx="272415" cy="1117094"/>
          </a:xfrm>
        </p:grpSpPr>
        <p:grpSp>
          <p:nvGrpSpPr>
            <p:cNvPr id="3" name="Group 3"/>
            <p:cNvGrpSpPr/>
            <p:nvPr/>
          </p:nvGrpSpPr>
          <p:grpSpPr>
            <a:xfrm>
              <a:off x="0" y="0"/>
              <a:ext cx="272415" cy="272415"/>
              <a:chOff x="0" y="0"/>
              <a:chExt cx="6350000" cy="6350000"/>
            </a:xfrm>
          </p:grpSpPr>
          <p:sp>
            <p:nvSpPr>
              <p:cNvPr id="4" name="Freeform 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4AAD"/>
              </a:solidFill>
            </p:spPr>
            <p:txBody>
              <a:bodyPr/>
              <a:lstStyle/>
              <a:p>
                <a:endParaRPr lang="fi-FI"/>
              </a:p>
            </p:txBody>
          </p:sp>
        </p:grpSp>
        <p:grpSp>
          <p:nvGrpSpPr>
            <p:cNvPr id="5" name="Group 5"/>
            <p:cNvGrpSpPr/>
            <p:nvPr/>
          </p:nvGrpSpPr>
          <p:grpSpPr>
            <a:xfrm>
              <a:off x="0" y="422340"/>
              <a:ext cx="272415" cy="272415"/>
              <a:chOff x="0" y="0"/>
              <a:chExt cx="6350000" cy="6350000"/>
            </a:xfrm>
          </p:grpSpPr>
          <p:sp>
            <p:nvSpPr>
              <p:cNvPr id="6" name="Freeform 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403F3F">
                  <a:alpha val="24706"/>
                </a:srgbClr>
              </a:solidFill>
            </p:spPr>
            <p:txBody>
              <a:bodyPr/>
              <a:lstStyle/>
              <a:p>
                <a:endParaRPr lang="fi-FI"/>
              </a:p>
            </p:txBody>
          </p:sp>
        </p:grpSp>
        <p:grpSp>
          <p:nvGrpSpPr>
            <p:cNvPr id="7" name="Group 7"/>
            <p:cNvGrpSpPr/>
            <p:nvPr/>
          </p:nvGrpSpPr>
          <p:grpSpPr>
            <a:xfrm>
              <a:off x="0" y="844679"/>
              <a:ext cx="272415" cy="272415"/>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403F3F">
                  <a:alpha val="24706"/>
                </a:srgbClr>
              </a:solidFill>
            </p:spPr>
            <p:txBody>
              <a:bodyPr/>
              <a:lstStyle/>
              <a:p>
                <a:endParaRPr lang="fi-FI"/>
              </a:p>
            </p:txBody>
          </p:sp>
        </p:grpSp>
      </p:grpSp>
      <p:sp>
        <p:nvSpPr>
          <p:cNvPr id="9" name="Freeform 9"/>
          <p:cNvSpPr/>
          <p:nvPr/>
        </p:nvSpPr>
        <p:spPr>
          <a:xfrm rot="5400000">
            <a:off x="6955776" y="7856643"/>
            <a:ext cx="243023" cy="151558"/>
          </a:xfrm>
          <a:custGeom>
            <a:avLst/>
            <a:gdLst/>
            <a:ahLst/>
            <a:cxnLst/>
            <a:rect l="l" t="t" r="r" b="b"/>
            <a:pathLst>
              <a:path w="243023" h="151558">
                <a:moveTo>
                  <a:pt x="0" y="0"/>
                </a:moveTo>
                <a:lnTo>
                  <a:pt x="243023" y="0"/>
                </a:lnTo>
                <a:lnTo>
                  <a:pt x="243023" y="151558"/>
                </a:lnTo>
                <a:lnTo>
                  <a:pt x="0" y="1515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i-FI"/>
          </a:p>
        </p:txBody>
      </p:sp>
      <p:sp>
        <p:nvSpPr>
          <p:cNvPr id="12" name="TextBox 12"/>
          <p:cNvSpPr txBox="1"/>
          <p:nvPr/>
        </p:nvSpPr>
        <p:spPr>
          <a:xfrm>
            <a:off x="1867391" y="2207159"/>
            <a:ext cx="8125268" cy="1933575"/>
          </a:xfrm>
          <a:prstGeom prst="rect">
            <a:avLst/>
          </a:prstGeom>
          <a:effectLst>
            <a:outerShdw blurRad="50800" dist="38100" dir="2700000" algn="tl" rotWithShape="0">
              <a:prstClr val="black">
                <a:alpha val="40000"/>
              </a:prstClr>
            </a:outerShdw>
            <a:reflection blurRad="6350" stA="52000" endA="300" endPos="35000" dir="5400000" sy="-100000" algn="bl" rotWithShape="0"/>
          </a:effectLst>
        </p:spPr>
        <p:txBody>
          <a:bodyPr wrap="square" lIns="0" tIns="0" rIns="0" bIns="0" rtlCol="0" anchor="t">
            <a:spAutoFit/>
          </a:bodyPr>
          <a:lstStyle/>
          <a:p>
            <a:pPr algn="l">
              <a:lnSpc>
                <a:spcPts val="14850"/>
              </a:lnSpc>
            </a:pPr>
            <a:r>
              <a:rPr lang="en-US" sz="13500" b="1" dirty="0">
                <a:solidFill>
                  <a:schemeClr val="tx2"/>
                </a:solidFill>
                <a:latin typeface="Open Sauce Heavy"/>
                <a:ea typeface="Open Sauce Heavy"/>
                <a:cs typeface="Open Sauce Heavy"/>
                <a:sym typeface="Open Sauce Heavy"/>
              </a:rPr>
              <a:t>Snoretta</a:t>
            </a:r>
          </a:p>
        </p:txBody>
      </p:sp>
      <p:sp>
        <p:nvSpPr>
          <p:cNvPr id="13" name="TextBox 13"/>
          <p:cNvSpPr txBox="1"/>
          <p:nvPr/>
        </p:nvSpPr>
        <p:spPr>
          <a:xfrm>
            <a:off x="2440038" y="9202195"/>
            <a:ext cx="3838887" cy="268195"/>
          </a:xfrm>
          <a:prstGeom prst="rect">
            <a:avLst/>
          </a:prstGeom>
        </p:spPr>
        <p:txBody>
          <a:bodyPr lIns="0" tIns="0" rIns="0" bIns="0" rtlCol="0" anchor="t">
            <a:spAutoFit/>
          </a:bodyPr>
          <a:lstStyle/>
          <a:p>
            <a:pPr algn="l">
              <a:lnSpc>
                <a:spcPts val="2160"/>
              </a:lnSpc>
            </a:pPr>
            <a:r>
              <a:rPr lang="en-US" sz="1800">
                <a:solidFill>
                  <a:srgbClr val="FFFFFB"/>
                </a:solidFill>
                <a:latin typeface="Open Sauce"/>
                <a:ea typeface="Open Sauce"/>
                <a:cs typeface="Open Sauce"/>
                <a:sym typeface="Open Sauce"/>
              </a:rPr>
              <a:t>By: Meet Your Teeth Dental Clinic</a:t>
            </a:r>
          </a:p>
        </p:txBody>
      </p:sp>
      <p:sp>
        <p:nvSpPr>
          <p:cNvPr id="14" name="TextBox 14"/>
          <p:cNvSpPr txBox="1"/>
          <p:nvPr/>
        </p:nvSpPr>
        <p:spPr>
          <a:xfrm>
            <a:off x="2743200" y="5664937"/>
            <a:ext cx="5158391" cy="481330"/>
          </a:xfrm>
          <a:prstGeom prst="rect">
            <a:avLst/>
          </a:prstGeom>
        </p:spPr>
        <p:txBody>
          <a:bodyPr lIns="0" tIns="0" rIns="0" bIns="0" rtlCol="0" anchor="t">
            <a:spAutoFit/>
          </a:bodyPr>
          <a:lstStyle/>
          <a:p>
            <a:pPr algn="ctr">
              <a:lnSpc>
                <a:spcPts val="3920"/>
              </a:lnSpc>
            </a:pPr>
            <a:r>
              <a:rPr lang="en-US" sz="2800" dirty="0">
                <a:solidFill>
                  <a:srgbClr val="000000"/>
                </a:solidFill>
                <a:latin typeface="Open Sans"/>
                <a:ea typeface="Open Sans"/>
                <a:cs typeface="Open Sans"/>
                <a:sym typeface="Open Sans"/>
              </a:rPr>
              <a:t>Pitch Deck 2025</a:t>
            </a:r>
          </a:p>
        </p:txBody>
      </p:sp>
      <p:pic>
        <p:nvPicPr>
          <p:cNvPr id="19" name="Kuva 18" descr="Kuva, joka sisältää kohteen Koirarotu, lemmikki, kaulus, koiranpanta&#10;&#10;Tekoälyn generoima sisältö voi olla virheellistä.">
            <a:extLst>
              <a:ext uri="{FF2B5EF4-FFF2-40B4-BE49-F238E27FC236}">
                <a16:creationId xmlns:a16="http://schemas.microsoft.com/office/drawing/2014/main" id="{32911297-D2D2-B26D-45B7-1837F2621C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31582" y="2207159"/>
            <a:ext cx="3990347" cy="7351478"/>
          </a:xfrm>
          <a:prstGeom prst="rect">
            <a:avLst/>
          </a:prstGeom>
        </p:spPr>
      </p:pic>
      <p:sp>
        <p:nvSpPr>
          <p:cNvPr id="20" name="Suorakulmio 19">
            <a:extLst>
              <a:ext uri="{FF2B5EF4-FFF2-40B4-BE49-F238E27FC236}">
                <a16:creationId xmlns:a16="http://schemas.microsoft.com/office/drawing/2014/main" id="{D8BBDDD7-9E78-8D9C-76C6-0A6D42E82917}"/>
              </a:ext>
            </a:extLst>
          </p:cNvPr>
          <p:cNvSpPr/>
          <p:nvPr/>
        </p:nvSpPr>
        <p:spPr>
          <a:xfrm>
            <a:off x="0" y="0"/>
            <a:ext cx="748851" cy="10287000"/>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3FB98-74DA-7506-6CA4-0BF0274FA469}"/>
            </a:ext>
          </a:extLst>
        </p:cNvPr>
        <p:cNvGrpSpPr/>
        <p:nvPr/>
      </p:nvGrpSpPr>
      <p:grpSpPr>
        <a:xfrm>
          <a:off x="0" y="0"/>
          <a:ext cx="0" cy="0"/>
          <a:chOff x="0" y="0"/>
          <a:chExt cx="0" cy="0"/>
        </a:xfrm>
      </p:grpSpPr>
      <p:sp>
        <p:nvSpPr>
          <p:cNvPr id="10" name="TextBox 10">
            <a:extLst>
              <a:ext uri="{FF2B5EF4-FFF2-40B4-BE49-F238E27FC236}">
                <a16:creationId xmlns:a16="http://schemas.microsoft.com/office/drawing/2014/main" id="{2214AA22-8215-CDAA-51AF-E585ED52E9AC}"/>
              </a:ext>
            </a:extLst>
          </p:cNvPr>
          <p:cNvSpPr txBox="1"/>
          <p:nvPr/>
        </p:nvSpPr>
        <p:spPr>
          <a:xfrm>
            <a:off x="2513448" y="1285347"/>
            <a:ext cx="11636381" cy="1143000"/>
          </a:xfrm>
          <a:prstGeom prst="rect">
            <a:avLst/>
          </a:prstGeom>
          <a:effectLst>
            <a:outerShdw blurRad="50800" dist="38100" dir="2700000" algn="tl" rotWithShape="0">
              <a:prstClr val="black">
                <a:alpha val="40000"/>
              </a:prstClr>
            </a:outerShdw>
          </a:effectLst>
        </p:spPr>
        <p:txBody>
          <a:bodyPr lIns="0" tIns="0" rIns="0" bIns="0" rtlCol="0" anchor="t">
            <a:spAutoFit/>
          </a:bodyPr>
          <a:lstStyle/>
          <a:p>
            <a:pPr algn="l">
              <a:lnSpc>
                <a:spcPts val="9000"/>
              </a:lnSpc>
            </a:pPr>
            <a:r>
              <a:rPr lang="en-US" sz="7500" b="1" spc="75" dirty="0">
                <a:solidFill>
                  <a:schemeClr val="tx2"/>
                </a:solidFill>
                <a:latin typeface="Open Sauce Heavy"/>
                <a:ea typeface="Open Sauce Heavy"/>
                <a:cs typeface="Open Sauce Heavy"/>
                <a:sym typeface="Open Sauce Heavy"/>
              </a:rPr>
              <a:t>Investment Need</a:t>
            </a:r>
          </a:p>
        </p:txBody>
      </p:sp>
      <p:grpSp>
        <p:nvGrpSpPr>
          <p:cNvPr id="11" name="Group 11">
            <a:extLst>
              <a:ext uri="{FF2B5EF4-FFF2-40B4-BE49-F238E27FC236}">
                <a16:creationId xmlns:a16="http://schemas.microsoft.com/office/drawing/2014/main" id="{A996C8C1-9D6B-738E-F964-8E96AC73F0B2}"/>
              </a:ext>
            </a:extLst>
          </p:cNvPr>
          <p:cNvGrpSpPr/>
          <p:nvPr/>
        </p:nvGrpSpPr>
        <p:grpSpPr>
          <a:xfrm>
            <a:off x="16549088" y="1028700"/>
            <a:ext cx="710212" cy="513295"/>
            <a:chOff x="0" y="0"/>
            <a:chExt cx="946950" cy="684393"/>
          </a:xfrm>
        </p:grpSpPr>
        <p:grpSp>
          <p:nvGrpSpPr>
            <p:cNvPr id="12" name="Group 12">
              <a:extLst>
                <a:ext uri="{FF2B5EF4-FFF2-40B4-BE49-F238E27FC236}">
                  <a16:creationId xmlns:a16="http://schemas.microsoft.com/office/drawing/2014/main" id="{C7D6D7FD-54B7-EE6E-28B8-B8214E30BA30}"/>
                </a:ext>
              </a:extLst>
            </p:cNvPr>
            <p:cNvGrpSpPr/>
            <p:nvPr/>
          </p:nvGrpSpPr>
          <p:grpSpPr>
            <a:xfrm>
              <a:off x="0" y="0"/>
              <a:ext cx="946950" cy="684393"/>
              <a:chOff x="0" y="0"/>
              <a:chExt cx="1726817" cy="1248029"/>
            </a:xfrm>
          </p:grpSpPr>
          <p:sp>
            <p:nvSpPr>
              <p:cNvPr id="13" name="Freeform 13">
                <a:extLst>
                  <a:ext uri="{FF2B5EF4-FFF2-40B4-BE49-F238E27FC236}">
                    <a16:creationId xmlns:a16="http://schemas.microsoft.com/office/drawing/2014/main" id="{F4B73E03-FCAA-E819-CACF-025A62159CCE}"/>
                  </a:ext>
                </a:extLst>
              </p:cNvPr>
              <p:cNvSpPr/>
              <p:nvPr/>
            </p:nvSpPr>
            <p:spPr>
              <a:xfrm>
                <a:off x="0" y="0"/>
                <a:ext cx="1728087" cy="1248029"/>
              </a:xfrm>
              <a:custGeom>
                <a:avLst/>
                <a:gdLst/>
                <a:ahLst/>
                <a:cxnLst/>
                <a:rect l="l" t="t" r="r" b="b"/>
                <a:pathLst>
                  <a:path w="1728087" h="1248029">
                    <a:moveTo>
                      <a:pt x="1174367" y="1248029"/>
                    </a:moveTo>
                    <a:lnTo>
                      <a:pt x="553720" y="1248029"/>
                    </a:lnTo>
                    <a:cubicBezTo>
                      <a:pt x="247650" y="1248029"/>
                      <a:pt x="0" y="968640"/>
                      <a:pt x="0" y="624744"/>
                    </a:cubicBezTo>
                    <a:cubicBezTo>
                      <a:pt x="0" y="279415"/>
                      <a:pt x="247650" y="0"/>
                      <a:pt x="553720" y="0"/>
                    </a:cubicBezTo>
                    <a:lnTo>
                      <a:pt x="1174367" y="0"/>
                    </a:lnTo>
                    <a:cubicBezTo>
                      <a:pt x="1480437" y="0"/>
                      <a:pt x="1728087" y="279415"/>
                      <a:pt x="1728087" y="624744"/>
                    </a:cubicBezTo>
                    <a:cubicBezTo>
                      <a:pt x="1726817" y="968640"/>
                      <a:pt x="1479167" y="1248029"/>
                      <a:pt x="1174367" y="1248029"/>
                    </a:cubicBezTo>
                    <a:close/>
                  </a:path>
                </a:pathLst>
              </a:custGeom>
              <a:solidFill>
                <a:srgbClr val="FFFFFB"/>
              </a:solidFill>
            </p:spPr>
            <p:txBody>
              <a:bodyPr/>
              <a:lstStyle/>
              <a:p>
                <a:endParaRPr lang="fi-FI"/>
              </a:p>
            </p:txBody>
          </p:sp>
        </p:grpSp>
        <p:sp>
          <p:nvSpPr>
            <p:cNvPr id="14" name="Freeform 14">
              <a:extLst>
                <a:ext uri="{FF2B5EF4-FFF2-40B4-BE49-F238E27FC236}">
                  <a16:creationId xmlns:a16="http://schemas.microsoft.com/office/drawing/2014/main" id="{AF68CEB6-3237-8B18-C84F-D3AEA6C46C9C}"/>
                </a:ext>
              </a:extLst>
            </p:cNvPr>
            <p:cNvSpPr/>
            <p:nvPr/>
          </p:nvSpPr>
          <p:spPr>
            <a:xfrm rot="5400000">
              <a:off x="311459" y="241158"/>
              <a:ext cx="324031" cy="202077"/>
            </a:xfrm>
            <a:custGeom>
              <a:avLst/>
              <a:gdLst/>
              <a:ahLst/>
              <a:cxnLst/>
              <a:rect l="l" t="t" r="r" b="b"/>
              <a:pathLst>
                <a:path w="324031" h="202077">
                  <a:moveTo>
                    <a:pt x="0" y="0"/>
                  </a:moveTo>
                  <a:lnTo>
                    <a:pt x="324031" y="0"/>
                  </a:lnTo>
                  <a:lnTo>
                    <a:pt x="324031" y="202077"/>
                  </a:lnTo>
                  <a:lnTo>
                    <a:pt x="0" y="20207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i-FI"/>
            </a:p>
          </p:txBody>
        </p:sp>
      </p:grpSp>
      <p:grpSp>
        <p:nvGrpSpPr>
          <p:cNvPr id="15" name="Group 15">
            <a:extLst>
              <a:ext uri="{FF2B5EF4-FFF2-40B4-BE49-F238E27FC236}">
                <a16:creationId xmlns:a16="http://schemas.microsoft.com/office/drawing/2014/main" id="{37FCBE93-2352-E3BA-7D42-D548CF55CB06}"/>
              </a:ext>
            </a:extLst>
          </p:cNvPr>
          <p:cNvGrpSpPr/>
          <p:nvPr/>
        </p:nvGrpSpPr>
        <p:grpSpPr>
          <a:xfrm>
            <a:off x="1028700" y="1028700"/>
            <a:ext cx="204311" cy="837821"/>
            <a:chOff x="0" y="0"/>
            <a:chExt cx="272415" cy="1117094"/>
          </a:xfrm>
        </p:grpSpPr>
        <p:grpSp>
          <p:nvGrpSpPr>
            <p:cNvPr id="16" name="Group 16">
              <a:extLst>
                <a:ext uri="{FF2B5EF4-FFF2-40B4-BE49-F238E27FC236}">
                  <a16:creationId xmlns:a16="http://schemas.microsoft.com/office/drawing/2014/main" id="{4CDA0163-9AA2-46C0-9458-9B585AA80B4A}"/>
                </a:ext>
              </a:extLst>
            </p:cNvPr>
            <p:cNvGrpSpPr/>
            <p:nvPr/>
          </p:nvGrpSpPr>
          <p:grpSpPr>
            <a:xfrm>
              <a:off x="0" y="0"/>
              <a:ext cx="272415" cy="272415"/>
              <a:chOff x="0" y="0"/>
              <a:chExt cx="6350000" cy="6350000"/>
            </a:xfrm>
          </p:grpSpPr>
          <p:sp>
            <p:nvSpPr>
              <p:cNvPr id="17" name="Freeform 17">
                <a:extLst>
                  <a:ext uri="{FF2B5EF4-FFF2-40B4-BE49-F238E27FC236}">
                    <a16:creationId xmlns:a16="http://schemas.microsoft.com/office/drawing/2014/main" id="{17F37689-387A-6920-EF90-0A910D57FBBF}"/>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B">
                  <a:alpha val="24706"/>
                </a:srgbClr>
              </a:solidFill>
            </p:spPr>
            <p:txBody>
              <a:bodyPr/>
              <a:lstStyle/>
              <a:p>
                <a:endParaRPr lang="fi-FI"/>
              </a:p>
            </p:txBody>
          </p:sp>
        </p:grpSp>
        <p:grpSp>
          <p:nvGrpSpPr>
            <p:cNvPr id="18" name="Group 18">
              <a:extLst>
                <a:ext uri="{FF2B5EF4-FFF2-40B4-BE49-F238E27FC236}">
                  <a16:creationId xmlns:a16="http://schemas.microsoft.com/office/drawing/2014/main" id="{F7D1EB5C-B9FE-97BD-80BE-CF4E3C0A832B}"/>
                </a:ext>
              </a:extLst>
            </p:cNvPr>
            <p:cNvGrpSpPr/>
            <p:nvPr/>
          </p:nvGrpSpPr>
          <p:grpSpPr>
            <a:xfrm>
              <a:off x="0" y="422340"/>
              <a:ext cx="272415" cy="272415"/>
              <a:chOff x="0" y="0"/>
              <a:chExt cx="6350000" cy="6350000"/>
            </a:xfrm>
          </p:grpSpPr>
          <p:sp>
            <p:nvSpPr>
              <p:cNvPr id="19" name="Freeform 19">
                <a:extLst>
                  <a:ext uri="{FF2B5EF4-FFF2-40B4-BE49-F238E27FC236}">
                    <a16:creationId xmlns:a16="http://schemas.microsoft.com/office/drawing/2014/main" id="{1552EDFC-D33A-A47C-E8F5-3183761B7168}"/>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B"/>
              </a:solidFill>
            </p:spPr>
            <p:txBody>
              <a:bodyPr/>
              <a:lstStyle/>
              <a:p>
                <a:endParaRPr lang="fi-FI"/>
              </a:p>
            </p:txBody>
          </p:sp>
        </p:grpSp>
        <p:grpSp>
          <p:nvGrpSpPr>
            <p:cNvPr id="20" name="Group 20">
              <a:extLst>
                <a:ext uri="{FF2B5EF4-FFF2-40B4-BE49-F238E27FC236}">
                  <a16:creationId xmlns:a16="http://schemas.microsoft.com/office/drawing/2014/main" id="{931E4D54-8998-DBAE-DB36-3DF6E05428CD}"/>
                </a:ext>
              </a:extLst>
            </p:cNvPr>
            <p:cNvGrpSpPr/>
            <p:nvPr/>
          </p:nvGrpSpPr>
          <p:grpSpPr>
            <a:xfrm>
              <a:off x="0" y="844679"/>
              <a:ext cx="272415" cy="272415"/>
              <a:chOff x="0" y="0"/>
              <a:chExt cx="6350000" cy="6350000"/>
            </a:xfrm>
          </p:grpSpPr>
          <p:sp>
            <p:nvSpPr>
              <p:cNvPr id="21" name="Freeform 21">
                <a:extLst>
                  <a:ext uri="{FF2B5EF4-FFF2-40B4-BE49-F238E27FC236}">
                    <a16:creationId xmlns:a16="http://schemas.microsoft.com/office/drawing/2014/main" id="{99B8736C-C864-83EC-7994-FFCA2A01AB80}"/>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B">
                  <a:alpha val="24706"/>
                </a:srgbClr>
              </a:solidFill>
            </p:spPr>
            <p:txBody>
              <a:bodyPr/>
              <a:lstStyle/>
              <a:p>
                <a:endParaRPr lang="fi-FI"/>
              </a:p>
            </p:txBody>
          </p:sp>
        </p:grpSp>
      </p:grpSp>
      <p:sp>
        <p:nvSpPr>
          <p:cNvPr id="22" name="TextBox 22">
            <a:extLst>
              <a:ext uri="{FF2B5EF4-FFF2-40B4-BE49-F238E27FC236}">
                <a16:creationId xmlns:a16="http://schemas.microsoft.com/office/drawing/2014/main" id="{26964ACA-AF8E-56F1-7C36-4F6B17B374E1}"/>
              </a:ext>
            </a:extLst>
          </p:cNvPr>
          <p:cNvSpPr txBox="1"/>
          <p:nvPr/>
        </p:nvSpPr>
        <p:spPr>
          <a:xfrm>
            <a:off x="1028700" y="8943975"/>
            <a:ext cx="408623" cy="314325"/>
          </a:xfrm>
          <a:prstGeom prst="rect">
            <a:avLst/>
          </a:prstGeom>
        </p:spPr>
        <p:txBody>
          <a:bodyPr lIns="0" tIns="0" rIns="0" bIns="0" rtlCol="0" anchor="t">
            <a:spAutoFit/>
          </a:bodyPr>
          <a:lstStyle/>
          <a:p>
            <a:pPr algn="l">
              <a:lnSpc>
                <a:spcPts val="2400"/>
              </a:lnSpc>
            </a:pPr>
            <a:r>
              <a:rPr lang="en-US" sz="2000" b="1" spc="80">
                <a:solidFill>
                  <a:srgbClr val="FFFFFB"/>
                </a:solidFill>
                <a:latin typeface="Open Sauce Bold"/>
                <a:ea typeface="Open Sauce Bold"/>
                <a:cs typeface="Open Sauce Bold"/>
                <a:sym typeface="Open Sauce Bold"/>
              </a:rPr>
              <a:t>08</a:t>
            </a:r>
          </a:p>
        </p:txBody>
      </p:sp>
      <p:sp>
        <p:nvSpPr>
          <p:cNvPr id="24" name="Freeform 7">
            <a:extLst>
              <a:ext uri="{FF2B5EF4-FFF2-40B4-BE49-F238E27FC236}">
                <a16:creationId xmlns:a16="http://schemas.microsoft.com/office/drawing/2014/main" id="{A9973AA3-4A8D-9D92-2B92-EA8A3A730188}"/>
              </a:ext>
            </a:extLst>
          </p:cNvPr>
          <p:cNvSpPr/>
          <p:nvPr/>
        </p:nvSpPr>
        <p:spPr>
          <a:xfrm>
            <a:off x="4543358" y="3596640"/>
            <a:ext cx="7269524" cy="5638800"/>
          </a:xfrm>
          <a:custGeom>
            <a:avLst/>
            <a:gdLst/>
            <a:ahLst/>
            <a:cxnLst/>
            <a:rect l="l" t="t" r="r" b="b"/>
            <a:pathLst>
              <a:path w="2956353" h="2097493">
                <a:moveTo>
                  <a:pt x="2831893" y="2097493"/>
                </a:moveTo>
                <a:lnTo>
                  <a:pt x="124460" y="2097493"/>
                </a:lnTo>
                <a:cubicBezTo>
                  <a:pt x="55880" y="2097493"/>
                  <a:pt x="0" y="2041613"/>
                  <a:pt x="0" y="1973033"/>
                </a:cubicBezTo>
                <a:lnTo>
                  <a:pt x="0" y="124460"/>
                </a:lnTo>
                <a:cubicBezTo>
                  <a:pt x="0" y="55880"/>
                  <a:pt x="55880" y="0"/>
                  <a:pt x="124460" y="0"/>
                </a:cubicBezTo>
                <a:lnTo>
                  <a:pt x="2831893" y="0"/>
                </a:lnTo>
                <a:cubicBezTo>
                  <a:pt x="2900473" y="0"/>
                  <a:pt x="2956353" y="55880"/>
                  <a:pt x="2956353" y="124460"/>
                </a:cubicBezTo>
                <a:lnTo>
                  <a:pt x="2956353" y="1973033"/>
                </a:lnTo>
                <a:cubicBezTo>
                  <a:pt x="2956353" y="2041613"/>
                  <a:pt x="2900473" y="2097493"/>
                  <a:pt x="2831893" y="2097493"/>
                </a:cubicBezTo>
                <a:close/>
              </a:path>
            </a:pathLst>
          </a:custGeom>
          <a:solidFill>
            <a:srgbClr val="FFFFFB">
              <a:alpha val="9804"/>
            </a:srgbClr>
          </a:solidFill>
        </p:spPr>
        <p:txBody>
          <a:bodyPr/>
          <a:lstStyle/>
          <a:p>
            <a:endParaRPr lang="fi-FI" dirty="0"/>
          </a:p>
        </p:txBody>
      </p:sp>
      <p:sp>
        <p:nvSpPr>
          <p:cNvPr id="27" name="Suorakulmio 26">
            <a:extLst>
              <a:ext uri="{FF2B5EF4-FFF2-40B4-BE49-F238E27FC236}">
                <a16:creationId xmlns:a16="http://schemas.microsoft.com/office/drawing/2014/main" id="{7751B1F8-4D2A-F221-8A94-CC699556F047}"/>
              </a:ext>
            </a:extLst>
          </p:cNvPr>
          <p:cNvSpPr/>
          <p:nvPr/>
        </p:nvSpPr>
        <p:spPr>
          <a:xfrm>
            <a:off x="0" y="0"/>
            <a:ext cx="748851" cy="10287000"/>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bject 5">
            <a:extLst>
              <a:ext uri="{FF2B5EF4-FFF2-40B4-BE49-F238E27FC236}">
                <a16:creationId xmlns:a16="http://schemas.microsoft.com/office/drawing/2014/main" id="{0D203D91-963E-9E44-3532-B69745EC8506}"/>
              </a:ext>
            </a:extLst>
          </p:cNvPr>
          <p:cNvSpPr>
            <a:spLocks noChangeAspect="1"/>
          </p:cNvSpPr>
          <p:nvPr/>
        </p:nvSpPr>
        <p:spPr>
          <a:xfrm>
            <a:off x="3661771" y="6745531"/>
            <a:ext cx="1572578" cy="2042490"/>
          </a:xfrm>
          <a:prstGeom prst="rect">
            <a:avLst/>
          </a:prstGeom>
          <a:blipFill>
            <a:blip r:embed="rId4" cstate="print"/>
            <a:stretch>
              <a:fillRect/>
            </a:stretch>
          </a:blipFill>
        </p:spPr>
        <p:txBody>
          <a:bodyPr wrap="square" lIns="0" tIns="0" rIns="0" bIns="0" rtlCol="0"/>
          <a:lstStyle/>
          <a:p>
            <a:endParaRPr lang="en-GB" sz="1832"/>
          </a:p>
        </p:txBody>
      </p:sp>
      <p:sp>
        <p:nvSpPr>
          <p:cNvPr id="3" name="object 39">
            <a:extLst>
              <a:ext uri="{FF2B5EF4-FFF2-40B4-BE49-F238E27FC236}">
                <a16:creationId xmlns:a16="http://schemas.microsoft.com/office/drawing/2014/main" id="{E306FA37-40AF-A288-FB21-D00476ED217E}"/>
              </a:ext>
            </a:extLst>
          </p:cNvPr>
          <p:cNvSpPr>
            <a:spLocks noChangeAspect="1"/>
          </p:cNvSpPr>
          <p:nvPr/>
        </p:nvSpPr>
        <p:spPr>
          <a:xfrm>
            <a:off x="5311892" y="4405276"/>
            <a:ext cx="1240692" cy="715337"/>
          </a:xfrm>
          <a:custGeom>
            <a:avLst/>
            <a:gdLst/>
            <a:ahLst/>
            <a:cxnLst/>
            <a:rect l="l" t="t" r="r" b="b"/>
            <a:pathLst>
              <a:path w="1219200" h="702944">
                <a:moveTo>
                  <a:pt x="0" y="702563"/>
                </a:moveTo>
                <a:lnTo>
                  <a:pt x="1219200" y="702563"/>
                </a:lnTo>
                <a:lnTo>
                  <a:pt x="1219200" y="0"/>
                </a:lnTo>
                <a:lnTo>
                  <a:pt x="0" y="0"/>
                </a:lnTo>
                <a:lnTo>
                  <a:pt x="0" y="702563"/>
                </a:lnTo>
                <a:close/>
              </a:path>
            </a:pathLst>
          </a:custGeom>
          <a:solidFill>
            <a:srgbClr val="2F3D1F"/>
          </a:solidFill>
        </p:spPr>
        <p:txBody>
          <a:bodyPr wrap="square" lIns="0" tIns="0" rIns="0" bIns="0" rtlCol="0" anchor="ctr"/>
          <a:lstStyle/>
          <a:p>
            <a:pPr marL="93696" algn="ctr"/>
            <a:r>
              <a:rPr lang="en-GB" sz="916" b="1" dirty="0">
                <a:solidFill>
                  <a:srgbClr val="FFFFFF"/>
                </a:solidFill>
                <a:latin typeface="Arial"/>
                <a:cs typeface="Arial"/>
              </a:rPr>
              <a:t>Background</a:t>
            </a:r>
          </a:p>
        </p:txBody>
      </p:sp>
      <p:sp>
        <p:nvSpPr>
          <p:cNvPr id="4" name="object 4">
            <a:extLst>
              <a:ext uri="{FF2B5EF4-FFF2-40B4-BE49-F238E27FC236}">
                <a16:creationId xmlns:a16="http://schemas.microsoft.com/office/drawing/2014/main" id="{D90E2A52-8393-85BF-A330-30CCA806603A}"/>
              </a:ext>
            </a:extLst>
          </p:cNvPr>
          <p:cNvSpPr>
            <a:spLocks noChangeAspect="1"/>
          </p:cNvSpPr>
          <p:nvPr/>
        </p:nvSpPr>
        <p:spPr>
          <a:xfrm>
            <a:off x="3785839" y="5108636"/>
            <a:ext cx="1463501" cy="1531437"/>
          </a:xfrm>
          <a:prstGeom prst="rect">
            <a:avLst/>
          </a:prstGeom>
          <a:blipFill>
            <a:blip r:embed="rId5" cstate="print"/>
            <a:stretch>
              <a:fillRect/>
            </a:stretch>
          </a:blipFill>
        </p:spPr>
        <p:txBody>
          <a:bodyPr wrap="square" lIns="0" tIns="0" rIns="0" bIns="0" rtlCol="0"/>
          <a:lstStyle/>
          <a:p>
            <a:endParaRPr lang="en-GB" sz="1832"/>
          </a:p>
        </p:txBody>
      </p:sp>
      <p:sp>
        <p:nvSpPr>
          <p:cNvPr id="23" name="object 7">
            <a:extLst>
              <a:ext uri="{FF2B5EF4-FFF2-40B4-BE49-F238E27FC236}">
                <a16:creationId xmlns:a16="http://schemas.microsoft.com/office/drawing/2014/main" id="{B8994D6A-8707-2719-2EAD-FD084E48239B}"/>
              </a:ext>
            </a:extLst>
          </p:cNvPr>
          <p:cNvSpPr txBox="1">
            <a:spLocks noChangeAspect="1"/>
          </p:cNvSpPr>
          <p:nvPr/>
        </p:nvSpPr>
        <p:spPr>
          <a:xfrm>
            <a:off x="3310499" y="4052066"/>
            <a:ext cx="1769279" cy="188965"/>
          </a:xfrm>
          <a:prstGeom prst="rect">
            <a:avLst/>
          </a:prstGeom>
        </p:spPr>
        <p:txBody>
          <a:bodyPr vert="horz" wrap="square" lIns="0" tIns="13570" rIns="0" bIns="0" rtlCol="0">
            <a:spAutoFit/>
          </a:bodyPr>
          <a:lstStyle/>
          <a:p>
            <a:pPr marL="12924">
              <a:spcBef>
                <a:spcPts val="107"/>
              </a:spcBef>
            </a:pPr>
            <a:r>
              <a:rPr lang="en-GB" sz="1119" b="1" dirty="0">
                <a:solidFill>
                  <a:schemeClr val="accent1"/>
                </a:solidFill>
                <a:latin typeface="Arial"/>
                <a:cs typeface="Arial"/>
              </a:rPr>
              <a:t>Financing u</a:t>
            </a:r>
            <a:r>
              <a:rPr lang="en-GB" sz="1119" b="1" spc="-5" dirty="0">
                <a:solidFill>
                  <a:schemeClr val="accent1"/>
                </a:solidFill>
                <a:latin typeface="Arial"/>
                <a:cs typeface="Arial"/>
              </a:rPr>
              <a:t>ses</a:t>
            </a:r>
            <a:endParaRPr lang="en-GB" sz="1119" dirty="0">
              <a:solidFill>
                <a:schemeClr val="accent1"/>
              </a:solidFill>
              <a:latin typeface="Arial"/>
              <a:cs typeface="Arial"/>
            </a:endParaRPr>
          </a:p>
        </p:txBody>
      </p:sp>
      <p:sp>
        <p:nvSpPr>
          <p:cNvPr id="25" name="object 8">
            <a:extLst>
              <a:ext uri="{FF2B5EF4-FFF2-40B4-BE49-F238E27FC236}">
                <a16:creationId xmlns:a16="http://schemas.microsoft.com/office/drawing/2014/main" id="{B6FC19C2-1A75-9C63-E014-2F1B5AA287A8}"/>
              </a:ext>
            </a:extLst>
          </p:cNvPr>
          <p:cNvSpPr>
            <a:spLocks noChangeAspect="1"/>
          </p:cNvSpPr>
          <p:nvPr/>
        </p:nvSpPr>
        <p:spPr>
          <a:xfrm>
            <a:off x="3323683" y="4296716"/>
            <a:ext cx="1831960" cy="1292"/>
          </a:xfrm>
          <a:custGeom>
            <a:avLst/>
            <a:gdLst/>
            <a:ahLst/>
            <a:cxnLst/>
            <a:rect l="l" t="t" r="r" b="b"/>
            <a:pathLst>
              <a:path w="1800225" h="1269">
                <a:moveTo>
                  <a:pt x="0" y="888"/>
                </a:moveTo>
                <a:lnTo>
                  <a:pt x="1799970" y="0"/>
                </a:lnTo>
              </a:path>
            </a:pathLst>
          </a:custGeom>
          <a:ln w="15240">
            <a:solidFill>
              <a:srgbClr val="00338D"/>
            </a:solidFill>
          </a:ln>
        </p:spPr>
        <p:txBody>
          <a:bodyPr wrap="square" lIns="0" tIns="0" rIns="0" bIns="0" rtlCol="0"/>
          <a:lstStyle/>
          <a:p>
            <a:endParaRPr lang="en-GB" sz="1832"/>
          </a:p>
        </p:txBody>
      </p:sp>
      <p:sp>
        <p:nvSpPr>
          <p:cNvPr id="28" name="object 9">
            <a:extLst>
              <a:ext uri="{FF2B5EF4-FFF2-40B4-BE49-F238E27FC236}">
                <a16:creationId xmlns:a16="http://schemas.microsoft.com/office/drawing/2014/main" id="{C9B57B40-5CB5-8618-302C-4F41C3276924}"/>
              </a:ext>
            </a:extLst>
          </p:cNvPr>
          <p:cNvSpPr txBox="1">
            <a:spLocks noChangeAspect="1"/>
          </p:cNvSpPr>
          <p:nvPr/>
        </p:nvSpPr>
        <p:spPr>
          <a:xfrm>
            <a:off x="1686692" y="4192032"/>
            <a:ext cx="1262017" cy="1280671"/>
          </a:xfrm>
          <a:prstGeom prst="rect">
            <a:avLst/>
          </a:prstGeom>
        </p:spPr>
        <p:txBody>
          <a:bodyPr vert="horz" wrap="square" lIns="0" tIns="12924" rIns="0" bIns="0" rtlCol="0">
            <a:spAutoFit/>
          </a:bodyPr>
          <a:lstStyle/>
          <a:p>
            <a:pPr marL="12924" marR="5169">
              <a:lnSpc>
                <a:spcPct val="135000"/>
              </a:lnSpc>
              <a:spcBef>
                <a:spcPts val="102"/>
              </a:spcBef>
            </a:pPr>
            <a:r>
              <a:rPr lang="en-GB" sz="1018" b="1" spc="-5" dirty="0">
                <a:solidFill>
                  <a:srgbClr val="00B0F0"/>
                </a:solidFill>
                <a:latin typeface="Arial"/>
                <a:cs typeface="Arial"/>
              </a:rPr>
              <a:t>Partly, the new financing is needed</a:t>
            </a:r>
            <a:r>
              <a:rPr lang="en-GB" sz="1018" b="1" spc="-81" dirty="0">
                <a:solidFill>
                  <a:srgbClr val="00B0F0"/>
                </a:solidFill>
                <a:latin typeface="Arial"/>
                <a:cs typeface="Arial"/>
              </a:rPr>
              <a:t> </a:t>
            </a:r>
            <a:r>
              <a:rPr lang="en-GB" sz="1018" b="1" spc="-5" dirty="0">
                <a:solidFill>
                  <a:srgbClr val="00B0F0"/>
                </a:solidFill>
                <a:latin typeface="Arial"/>
                <a:cs typeface="Arial"/>
              </a:rPr>
              <a:t>to  go-to-market i.e. creating the marketing and sales organisation.</a:t>
            </a:r>
            <a:endParaRPr lang="en-GB" sz="1018" dirty="0">
              <a:solidFill>
                <a:srgbClr val="00B0F0"/>
              </a:solidFill>
              <a:latin typeface="Arial"/>
              <a:cs typeface="Arial"/>
            </a:endParaRPr>
          </a:p>
        </p:txBody>
      </p:sp>
      <p:sp>
        <p:nvSpPr>
          <p:cNvPr id="29" name="object 10">
            <a:extLst>
              <a:ext uri="{FF2B5EF4-FFF2-40B4-BE49-F238E27FC236}">
                <a16:creationId xmlns:a16="http://schemas.microsoft.com/office/drawing/2014/main" id="{0AA66558-A0D0-CBBC-F627-6A8F3CD16929}"/>
              </a:ext>
            </a:extLst>
          </p:cNvPr>
          <p:cNvSpPr txBox="1">
            <a:spLocks noChangeAspect="1"/>
          </p:cNvSpPr>
          <p:nvPr/>
        </p:nvSpPr>
        <p:spPr>
          <a:xfrm>
            <a:off x="1686693" y="5568425"/>
            <a:ext cx="1393840" cy="1281519"/>
          </a:xfrm>
          <a:prstGeom prst="rect">
            <a:avLst/>
          </a:prstGeom>
        </p:spPr>
        <p:txBody>
          <a:bodyPr vert="horz" wrap="square" lIns="0" tIns="12924" rIns="0" bIns="0" rtlCol="0">
            <a:spAutoFit/>
          </a:bodyPr>
          <a:lstStyle/>
          <a:p>
            <a:pPr marL="12924" marR="5169">
              <a:lnSpc>
                <a:spcPct val="135000"/>
              </a:lnSpc>
              <a:spcBef>
                <a:spcPts val="102"/>
              </a:spcBef>
            </a:pPr>
            <a:r>
              <a:rPr lang="en-GB" sz="1018" b="1" dirty="0">
                <a:solidFill>
                  <a:srgbClr val="00B0F0"/>
                </a:solidFill>
                <a:latin typeface="Arial"/>
                <a:cs typeface="Arial"/>
              </a:rPr>
              <a:t>The Company needs to build various back-office functions, such as logistics, second level support for customers etc.</a:t>
            </a:r>
            <a:endParaRPr lang="en-GB" sz="1018" dirty="0">
              <a:solidFill>
                <a:srgbClr val="00B0F0"/>
              </a:solidFill>
              <a:latin typeface="Arial"/>
              <a:cs typeface="Arial"/>
            </a:endParaRPr>
          </a:p>
        </p:txBody>
      </p:sp>
      <p:sp>
        <p:nvSpPr>
          <p:cNvPr id="30" name="object 11">
            <a:extLst>
              <a:ext uri="{FF2B5EF4-FFF2-40B4-BE49-F238E27FC236}">
                <a16:creationId xmlns:a16="http://schemas.microsoft.com/office/drawing/2014/main" id="{08A1F747-9491-1B6E-65A5-229AF5B3B616}"/>
              </a:ext>
            </a:extLst>
          </p:cNvPr>
          <p:cNvSpPr txBox="1">
            <a:spLocks noChangeAspect="1"/>
          </p:cNvSpPr>
          <p:nvPr/>
        </p:nvSpPr>
        <p:spPr>
          <a:xfrm>
            <a:off x="1686692" y="6901629"/>
            <a:ext cx="1401595" cy="1681649"/>
          </a:xfrm>
          <a:prstGeom prst="rect">
            <a:avLst/>
          </a:prstGeom>
        </p:spPr>
        <p:txBody>
          <a:bodyPr vert="horz" wrap="square" lIns="0" tIns="12924" rIns="0" bIns="0" rtlCol="0">
            <a:spAutoFit/>
          </a:bodyPr>
          <a:lstStyle/>
          <a:p>
            <a:pPr marL="12924" marR="5169">
              <a:lnSpc>
                <a:spcPct val="135000"/>
              </a:lnSpc>
              <a:spcBef>
                <a:spcPts val="102"/>
              </a:spcBef>
            </a:pPr>
            <a:r>
              <a:rPr lang="en-GB" sz="1018" b="1" spc="-5" dirty="0">
                <a:solidFill>
                  <a:srgbClr val="00B0F0"/>
                </a:solidFill>
                <a:latin typeface="Arial"/>
                <a:cs typeface="Arial"/>
              </a:rPr>
              <a:t>Additionally, new financing  is needed for</a:t>
            </a:r>
            <a:r>
              <a:rPr lang="en-GB" sz="1018" b="1" spc="-46" dirty="0">
                <a:solidFill>
                  <a:srgbClr val="00B0F0"/>
                </a:solidFill>
                <a:latin typeface="Arial"/>
                <a:cs typeface="Arial"/>
              </a:rPr>
              <a:t> </a:t>
            </a:r>
            <a:r>
              <a:rPr lang="en-GB" sz="1018" b="1" spc="-5" dirty="0">
                <a:solidFill>
                  <a:srgbClr val="00B0F0"/>
                </a:solidFill>
                <a:latin typeface="Arial"/>
                <a:cs typeface="Arial"/>
              </a:rPr>
              <a:t>developing  capabilities for</a:t>
            </a:r>
            <a:r>
              <a:rPr lang="en-GB" sz="1018" b="1" spc="-76" dirty="0">
                <a:solidFill>
                  <a:srgbClr val="00B0F0"/>
                </a:solidFill>
                <a:latin typeface="Arial"/>
                <a:cs typeface="Arial"/>
              </a:rPr>
              <a:t> </a:t>
            </a:r>
            <a:r>
              <a:rPr lang="en-GB" sz="1018" b="1" dirty="0">
                <a:solidFill>
                  <a:srgbClr val="00B0F0"/>
                </a:solidFill>
                <a:latin typeface="Arial"/>
                <a:cs typeface="Arial"/>
              </a:rPr>
              <a:t>growth</a:t>
            </a:r>
            <a:endParaRPr lang="en-GB" sz="1018" dirty="0">
              <a:solidFill>
                <a:srgbClr val="00B0F0"/>
              </a:solidFill>
              <a:latin typeface="Arial"/>
              <a:cs typeface="Arial"/>
            </a:endParaRPr>
          </a:p>
          <a:p>
            <a:pPr marL="12924" marR="127297">
              <a:lnSpc>
                <a:spcPct val="135000"/>
              </a:lnSpc>
            </a:pPr>
            <a:r>
              <a:rPr lang="en-GB" sz="1018" b="1" spc="-10" dirty="0">
                <a:solidFill>
                  <a:srgbClr val="00B0F0"/>
                </a:solidFill>
                <a:latin typeface="Arial"/>
                <a:cs typeface="Arial"/>
              </a:rPr>
              <a:t>i.e. </a:t>
            </a:r>
            <a:r>
              <a:rPr lang="en-GB" sz="1018" b="1" spc="-5" dirty="0">
                <a:solidFill>
                  <a:srgbClr val="00B0F0"/>
                </a:solidFill>
                <a:latin typeface="Arial"/>
                <a:cs typeface="Arial"/>
              </a:rPr>
              <a:t>increasing the head count and breaking  into the countries globally.</a:t>
            </a:r>
            <a:endParaRPr lang="en-GB" sz="1018" dirty="0">
              <a:solidFill>
                <a:srgbClr val="00B0F0"/>
              </a:solidFill>
              <a:latin typeface="Arial"/>
              <a:cs typeface="Arial"/>
            </a:endParaRPr>
          </a:p>
        </p:txBody>
      </p:sp>
      <p:sp>
        <p:nvSpPr>
          <p:cNvPr id="31" name="object 12">
            <a:extLst>
              <a:ext uri="{FF2B5EF4-FFF2-40B4-BE49-F238E27FC236}">
                <a16:creationId xmlns:a16="http://schemas.microsoft.com/office/drawing/2014/main" id="{2385516E-E6EC-F954-3722-F0764628BDE3}"/>
              </a:ext>
            </a:extLst>
          </p:cNvPr>
          <p:cNvSpPr>
            <a:spLocks noChangeAspect="1"/>
          </p:cNvSpPr>
          <p:nvPr/>
        </p:nvSpPr>
        <p:spPr>
          <a:xfrm>
            <a:off x="3238384" y="4296716"/>
            <a:ext cx="646" cy="4710107"/>
          </a:xfrm>
          <a:custGeom>
            <a:avLst/>
            <a:gdLst/>
            <a:ahLst/>
            <a:cxnLst/>
            <a:rect l="l" t="t" r="r" b="b"/>
            <a:pathLst>
              <a:path w="635" h="4628515">
                <a:moveTo>
                  <a:pt x="0" y="0"/>
                </a:moveTo>
                <a:lnTo>
                  <a:pt x="381" y="4627892"/>
                </a:lnTo>
              </a:path>
            </a:pathLst>
          </a:custGeom>
          <a:ln w="12191">
            <a:solidFill>
              <a:srgbClr val="00338D"/>
            </a:solidFill>
          </a:ln>
        </p:spPr>
        <p:txBody>
          <a:bodyPr wrap="square" lIns="0" tIns="0" rIns="0" bIns="0" rtlCol="0"/>
          <a:lstStyle/>
          <a:p>
            <a:endParaRPr lang="en-GB" sz="1832"/>
          </a:p>
        </p:txBody>
      </p:sp>
      <p:sp>
        <p:nvSpPr>
          <p:cNvPr id="32" name="object 16">
            <a:extLst>
              <a:ext uri="{FF2B5EF4-FFF2-40B4-BE49-F238E27FC236}">
                <a16:creationId xmlns:a16="http://schemas.microsoft.com/office/drawing/2014/main" id="{06B06BA0-DC41-DE0F-5150-1E2CF3C82A04}"/>
              </a:ext>
            </a:extLst>
          </p:cNvPr>
          <p:cNvSpPr>
            <a:spLocks noChangeAspect="1"/>
          </p:cNvSpPr>
          <p:nvPr/>
        </p:nvSpPr>
        <p:spPr>
          <a:xfrm>
            <a:off x="3350046" y="5217542"/>
            <a:ext cx="1281403" cy="1281403"/>
          </a:xfrm>
          <a:custGeom>
            <a:avLst/>
            <a:gdLst/>
            <a:ahLst/>
            <a:cxnLst/>
            <a:rect l="l" t="t" r="r" b="b"/>
            <a:pathLst>
              <a:path w="1259204" h="1259204">
                <a:moveTo>
                  <a:pt x="629412" y="0"/>
                </a:moveTo>
                <a:lnTo>
                  <a:pt x="582440" y="1726"/>
                </a:lnTo>
                <a:lnTo>
                  <a:pt x="536405" y="6824"/>
                </a:lnTo>
                <a:lnTo>
                  <a:pt x="491430" y="15173"/>
                </a:lnTo>
                <a:lnTo>
                  <a:pt x="447635" y="26649"/>
                </a:lnTo>
                <a:lnTo>
                  <a:pt x="405142" y="41133"/>
                </a:lnTo>
                <a:lnTo>
                  <a:pt x="364074" y="58501"/>
                </a:lnTo>
                <a:lnTo>
                  <a:pt x="324552" y="78633"/>
                </a:lnTo>
                <a:lnTo>
                  <a:pt x="286697" y="101406"/>
                </a:lnTo>
                <a:lnTo>
                  <a:pt x="250632" y="126698"/>
                </a:lnTo>
                <a:lnTo>
                  <a:pt x="216477" y="154389"/>
                </a:lnTo>
                <a:lnTo>
                  <a:pt x="184356" y="184356"/>
                </a:lnTo>
                <a:lnTo>
                  <a:pt x="154389" y="216477"/>
                </a:lnTo>
                <a:lnTo>
                  <a:pt x="126698" y="250632"/>
                </a:lnTo>
                <a:lnTo>
                  <a:pt x="101406" y="286697"/>
                </a:lnTo>
                <a:lnTo>
                  <a:pt x="78633" y="324552"/>
                </a:lnTo>
                <a:lnTo>
                  <a:pt x="58501" y="364074"/>
                </a:lnTo>
                <a:lnTo>
                  <a:pt x="41133" y="405142"/>
                </a:lnTo>
                <a:lnTo>
                  <a:pt x="26649" y="447635"/>
                </a:lnTo>
                <a:lnTo>
                  <a:pt x="15173" y="491430"/>
                </a:lnTo>
                <a:lnTo>
                  <a:pt x="6824" y="536405"/>
                </a:lnTo>
                <a:lnTo>
                  <a:pt x="1726" y="582440"/>
                </a:lnTo>
                <a:lnTo>
                  <a:pt x="0" y="629412"/>
                </a:lnTo>
                <a:lnTo>
                  <a:pt x="1726" y="676383"/>
                </a:lnTo>
                <a:lnTo>
                  <a:pt x="6824" y="722418"/>
                </a:lnTo>
                <a:lnTo>
                  <a:pt x="15173" y="767393"/>
                </a:lnTo>
                <a:lnTo>
                  <a:pt x="26649" y="811188"/>
                </a:lnTo>
                <a:lnTo>
                  <a:pt x="41133" y="853681"/>
                </a:lnTo>
                <a:lnTo>
                  <a:pt x="58501" y="894749"/>
                </a:lnTo>
                <a:lnTo>
                  <a:pt x="78633" y="934271"/>
                </a:lnTo>
                <a:lnTo>
                  <a:pt x="101406" y="972126"/>
                </a:lnTo>
                <a:lnTo>
                  <a:pt x="126698" y="1008191"/>
                </a:lnTo>
                <a:lnTo>
                  <a:pt x="154389" y="1042346"/>
                </a:lnTo>
                <a:lnTo>
                  <a:pt x="184356" y="1074467"/>
                </a:lnTo>
                <a:lnTo>
                  <a:pt x="216477" y="1104434"/>
                </a:lnTo>
                <a:lnTo>
                  <a:pt x="250632" y="1132125"/>
                </a:lnTo>
                <a:lnTo>
                  <a:pt x="286697" y="1157417"/>
                </a:lnTo>
                <a:lnTo>
                  <a:pt x="324552" y="1180190"/>
                </a:lnTo>
                <a:lnTo>
                  <a:pt x="364074" y="1200322"/>
                </a:lnTo>
                <a:lnTo>
                  <a:pt x="405142" y="1217690"/>
                </a:lnTo>
                <a:lnTo>
                  <a:pt x="447635" y="1232174"/>
                </a:lnTo>
                <a:lnTo>
                  <a:pt x="491430" y="1243650"/>
                </a:lnTo>
                <a:lnTo>
                  <a:pt x="536405" y="1251999"/>
                </a:lnTo>
                <a:lnTo>
                  <a:pt x="582440" y="1257097"/>
                </a:lnTo>
                <a:lnTo>
                  <a:pt x="629412" y="1258824"/>
                </a:lnTo>
                <a:lnTo>
                  <a:pt x="676383" y="1257097"/>
                </a:lnTo>
                <a:lnTo>
                  <a:pt x="722418" y="1251999"/>
                </a:lnTo>
                <a:lnTo>
                  <a:pt x="767393" y="1243650"/>
                </a:lnTo>
                <a:lnTo>
                  <a:pt x="811188" y="1232174"/>
                </a:lnTo>
                <a:lnTo>
                  <a:pt x="853681" y="1217690"/>
                </a:lnTo>
                <a:lnTo>
                  <a:pt x="894749" y="1200322"/>
                </a:lnTo>
                <a:lnTo>
                  <a:pt x="934271" y="1180190"/>
                </a:lnTo>
                <a:lnTo>
                  <a:pt x="972126" y="1157417"/>
                </a:lnTo>
                <a:lnTo>
                  <a:pt x="1008191" y="1132125"/>
                </a:lnTo>
                <a:lnTo>
                  <a:pt x="1042346" y="1104434"/>
                </a:lnTo>
                <a:lnTo>
                  <a:pt x="1074467" y="1074467"/>
                </a:lnTo>
                <a:lnTo>
                  <a:pt x="1104434" y="1042346"/>
                </a:lnTo>
                <a:lnTo>
                  <a:pt x="1132125" y="1008191"/>
                </a:lnTo>
                <a:lnTo>
                  <a:pt x="1157417" y="972126"/>
                </a:lnTo>
                <a:lnTo>
                  <a:pt x="1180190" y="934271"/>
                </a:lnTo>
                <a:lnTo>
                  <a:pt x="1200322" y="894749"/>
                </a:lnTo>
                <a:lnTo>
                  <a:pt x="1217690" y="853681"/>
                </a:lnTo>
                <a:lnTo>
                  <a:pt x="1232174" y="811188"/>
                </a:lnTo>
                <a:lnTo>
                  <a:pt x="1243650" y="767393"/>
                </a:lnTo>
                <a:lnTo>
                  <a:pt x="1251999" y="722418"/>
                </a:lnTo>
                <a:lnTo>
                  <a:pt x="1257097" y="676383"/>
                </a:lnTo>
                <a:lnTo>
                  <a:pt x="1258824" y="629412"/>
                </a:lnTo>
                <a:lnTo>
                  <a:pt x="1257097" y="582440"/>
                </a:lnTo>
                <a:lnTo>
                  <a:pt x="1251999" y="536405"/>
                </a:lnTo>
                <a:lnTo>
                  <a:pt x="1243650" y="491430"/>
                </a:lnTo>
                <a:lnTo>
                  <a:pt x="1232174" y="447635"/>
                </a:lnTo>
                <a:lnTo>
                  <a:pt x="1217690" y="405142"/>
                </a:lnTo>
                <a:lnTo>
                  <a:pt x="1200322" y="364074"/>
                </a:lnTo>
                <a:lnTo>
                  <a:pt x="1180190" y="324552"/>
                </a:lnTo>
                <a:lnTo>
                  <a:pt x="1157417" y="286697"/>
                </a:lnTo>
                <a:lnTo>
                  <a:pt x="1132125" y="250632"/>
                </a:lnTo>
                <a:lnTo>
                  <a:pt x="1104434" y="216477"/>
                </a:lnTo>
                <a:lnTo>
                  <a:pt x="1074467" y="184356"/>
                </a:lnTo>
                <a:lnTo>
                  <a:pt x="1042346" y="154389"/>
                </a:lnTo>
                <a:lnTo>
                  <a:pt x="1008191" y="126698"/>
                </a:lnTo>
                <a:lnTo>
                  <a:pt x="972126" y="101406"/>
                </a:lnTo>
                <a:lnTo>
                  <a:pt x="934271" y="78633"/>
                </a:lnTo>
                <a:lnTo>
                  <a:pt x="894749" y="58501"/>
                </a:lnTo>
                <a:lnTo>
                  <a:pt x="853681" y="41133"/>
                </a:lnTo>
                <a:lnTo>
                  <a:pt x="811188" y="26649"/>
                </a:lnTo>
                <a:lnTo>
                  <a:pt x="767393" y="15173"/>
                </a:lnTo>
                <a:lnTo>
                  <a:pt x="722418" y="6824"/>
                </a:lnTo>
                <a:lnTo>
                  <a:pt x="676383" y="1726"/>
                </a:lnTo>
                <a:lnTo>
                  <a:pt x="629412" y="0"/>
                </a:lnTo>
                <a:close/>
              </a:path>
            </a:pathLst>
          </a:custGeom>
          <a:solidFill>
            <a:srgbClr val="FFFFFF"/>
          </a:solidFill>
        </p:spPr>
        <p:txBody>
          <a:bodyPr wrap="square" lIns="0" tIns="0" rIns="0" bIns="0" rtlCol="0"/>
          <a:lstStyle/>
          <a:p>
            <a:endParaRPr lang="en-GB" sz="1832"/>
          </a:p>
        </p:txBody>
      </p:sp>
      <p:sp>
        <p:nvSpPr>
          <p:cNvPr id="33" name="object 17">
            <a:extLst>
              <a:ext uri="{FF2B5EF4-FFF2-40B4-BE49-F238E27FC236}">
                <a16:creationId xmlns:a16="http://schemas.microsoft.com/office/drawing/2014/main" id="{07642A97-1B5A-AA78-F00D-8BC5464102A8}"/>
              </a:ext>
            </a:extLst>
          </p:cNvPr>
          <p:cNvSpPr>
            <a:spLocks noChangeAspect="1"/>
          </p:cNvSpPr>
          <p:nvPr/>
        </p:nvSpPr>
        <p:spPr>
          <a:xfrm>
            <a:off x="3350046" y="5217542"/>
            <a:ext cx="1281403" cy="1281403"/>
          </a:xfrm>
          <a:custGeom>
            <a:avLst/>
            <a:gdLst/>
            <a:ahLst/>
            <a:cxnLst/>
            <a:rect l="l" t="t" r="r" b="b"/>
            <a:pathLst>
              <a:path w="1259204" h="1259204">
                <a:moveTo>
                  <a:pt x="0" y="629412"/>
                </a:moveTo>
                <a:lnTo>
                  <a:pt x="1726" y="582440"/>
                </a:lnTo>
                <a:lnTo>
                  <a:pt x="6824" y="536405"/>
                </a:lnTo>
                <a:lnTo>
                  <a:pt x="15173" y="491430"/>
                </a:lnTo>
                <a:lnTo>
                  <a:pt x="26649" y="447635"/>
                </a:lnTo>
                <a:lnTo>
                  <a:pt x="41133" y="405142"/>
                </a:lnTo>
                <a:lnTo>
                  <a:pt x="58501" y="364074"/>
                </a:lnTo>
                <a:lnTo>
                  <a:pt x="78633" y="324552"/>
                </a:lnTo>
                <a:lnTo>
                  <a:pt x="101406" y="286697"/>
                </a:lnTo>
                <a:lnTo>
                  <a:pt x="126698" y="250632"/>
                </a:lnTo>
                <a:lnTo>
                  <a:pt x="154389" y="216477"/>
                </a:lnTo>
                <a:lnTo>
                  <a:pt x="184356" y="184356"/>
                </a:lnTo>
                <a:lnTo>
                  <a:pt x="216477" y="154389"/>
                </a:lnTo>
                <a:lnTo>
                  <a:pt x="250632" y="126698"/>
                </a:lnTo>
                <a:lnTo>
                  <a:pt x="286697" y="101406"/>
                </a:lnTo>
                <a:lnTo>
                  <a:pt x="324552" y="78633"/>
                </a:lnTo>
                <a:lnTo>
                  <a:pt x="364074" y="58501"/>
                </a:lnTo>
                <a:lnTo>
                  <a:pt x="405142" y="41133"/>
                </a:lnTo>
                <a:lnTo>
                  <a:pt x="447635" y="26649"/>
                </a:lnTo>
                <a:lnTo>
                  <a:pt x="491430" y="15173"/>
                </a:lnTo>
                <a:lnTo>
                  <a:pt x="536405" y="6824"/>
                </a:lnTo>
                <a:lnTo>
                  <a:pt x="582440" y="1726"/>
                </a:lnTo>
                <a:lnTo>
                  <a:pt x="629412" y="0"/>
                </a:lnTo>
                <a:lnTo>
                  <a:pt x="676383" y="1726"/>
                </a:lnTo>
                <a:lnTo>
                  <a:pt x="722418" y="6824"/>
                </a:lnTo>
                <a:lnTo>
                  <a:pt x="767393" y="15173"/>
                </a:lnTo>
                <a:lnTo>
                  <a:pt x="811188" y="26649"/>
                </a:lnTo>
                <a:lnTo>
                  <a:pt x="853681" y="41133"/>
                </a:lnTo>
                <a:lnTo>
                  <a:pt x="894749" y="58501"/>
                </a:lnTo>
                <a:lnTo>
                  <a:pt x="934271" y="78633"/>
                </a:lnTo>
                <a:lnTo>
                  <a:pt x="972126" y="101406"/>
                </a:lnTo>
                <a:lnTo>
                  <a:pt x="1008191" y="126698"/>
                </a:lnTo>
                <a:lnTo>
                  <a:pt x="1042346" y="154389"/>
                </a:lnTo>
                <a:lnTo>
                  <a:pt x="1074467" y="184356"/>
                </a:lnTo>
                <a:lnTo>
                  <a:pt x="1104434" y="216477"/>
                </a:lnTo>
                <a:lnTo>
                  <a:pt x="1132125" y="250632"/>
                </a:lnTo>
                <a:lnTo>
                  <a:pt x="1157417" y="286697"/>
                </a:lnTo>
                <a:lnTo>
                  <a:pt x="1180190" y="324552"/>
                </a:lnTo>
                <a:lnTo>
                  <a:pt x="1200322" y="364074"/>
                </a:lnTo>
                <a:lnTo>
                  <a:pt x="1217690" y="405142"/>
                </a:lnTo>
                <a:lnTo>
                  <a:pt x="1232174" y="447635"/>
                </a:lnTo>
                <a:lnTo>
                  <a:pt x="1243650" y="491430"/>
                </a:lnTo>
                <a:lnTo>
                  <a:pt x="1251999" y="536405"/>
                </a:lnTo>
                <a:lnTo>
                  <a:pt x="1257097" y="582440"/>
                </a:lnTo>
                <a:lnTo>
                  <a:pt x="1258824" y="629412"/>
                </a:lnTo>
                <a:lnTo>
                  <a:pt x="1257097" y="676383"/>
                </a:lnTo>
                <a:lnTo>
                  <a:pt x="1251999" y="722418"/>
                </a:lnTo>
                <a:lnTo>
                  <a:pt x="1243650" y="767393"/>
                </a:lnTo>
                <a:lnTo>
                  <a:pt x="1232174" y="811188"/>
                </a:lnTo>
                <a:lnTo>
                  <a:pt x="1217690" y="853681"/>
                </a:lnTo>
                <a:lnTo>
                  <a:pt x="1200322" y="894749"/>
                </a:lnTo>
                <a:lnTo>
                  <a:pt x="1180190" y="934271"/>
                </a:lnTo>
                <a:lnTo>
                  <a:pt x="1157417" y="972126"/>
                </a:lnTo>
                <a:lnTo>
                  <a:pt x="1132125" y="1008191"/>
                </a:lnTo>
                <a:lnTo>
                  <a:pt x="1104434" y="1042346"/>
                </a:lnTo>
                <a:lnTo>
                  <a:pt x="1074467" y="1074467"/>
                </a:lnTo>
                <a:lnTo>
                  <a:pt x="1042346" y="1104434"/>
                </a:lnTo>
                <a:lnTo>
                  <a:pt x="1008191" y="1132125"/>
                </a:lnTo>
                <a:lnTo>
                  <a:pt x="972126" y="1157417"/>
                </a:lnTo>
                <a:lnTo>
                  <a:pt x="934271" y="1180190"/>
                </a:lnTo>
                <a:lnTo>
                  <a:pt x="894749" y="1200322"/>
                </a:lnTo>
                <a:lnTo>
                  <a:pt x="853681" y="1217690"/>
                </a:lnTo>
                <a:lnTo>
                  <a:pt x="811188" y="1232174"/>
                </a:lnTo>
                <a:lnTo>
                  <a:pt x="767393" y="1243650"/>
                </a:lnTo>
                <a:lnTo>
                  <a:pt x="722418" y="1251999"/>
                </a:lnTo>
                <a:lnTo>
                  <a:pt x="676383" y="1257097"/>
                </a:lnTo>
                <a:lnTo>
                  <a:pt x="629412" y="1258824"/>
                </a:lnTo>
                <a:lnTo>
                  <a:pt x="582440" y="1257097"/>
                </a:lnTo>
                <a:lnTo>
                  <a:pt x="536405" y="1251999"/>
                </a:lnTo>
                <a:lnTo>
                  <a:pt x="491430" y="1243650"/>
                </a:lnTo>
                <a:lnTo>
                  <a:pt x="447635" y="1232174"/>
                </a:lnTo>
                <a:lnTo>
                  <a:pt x="405142" y="1217690"/>
                </a:lnTo>
                <a:lnTo>
                  <a:pt x="364074" y="1200322"/>
                </a:lnTo>
                <a:lnTo>
                  <a:pt x="324552" y="1180190"/>
                </a:lnTo>
                <a:lnTo>
                  <a:pt x="286697" y="1157417"/>
                </a:lnTo>
                <a:lnTo>
                  <a:pt x="250632" y="1132125"/>
                </a:lnTo>
                <a:lnTo>
                  <a:pt x="216477" y="1104434"/>
                </a:lnTo>
                <a:lnTo>
                  <a:pt x="184356" y="1074467"/>
                </a:lnTo>
                <a:lnTo>
                  <a:pt x="154389" y="1042346"/>
                </a:lnTo>
                <a:lnTo>
                  <a:pt x="126698" y="1008191"/>
                </a:lnTo>
                <a:lnTo>
                  <a:pt x="101406" y="972126"/>
                </a:lnTo>
                <a:lnTo>
                  <a:pt x="78633" y="934271"/>
                </a:lnTo>
                <a:lnTo>
                  <a:pt x="58501" y="894749"/>
                </a:lnTo>
                <a:lnTo>
                  <a:pt x="41133" y="853681"/>
                </a:lnTo>
                <a:lnTo>
                  <a:pt x="26649" y="811188"/>
                </a:lnTo>
                <a:lnTo>
                  <a:pt x="15173" y="767393"/>
                </a:lnTo>
                <a:lnTo>
                  <a:pt x="6824" y="722418"/>
                </a:lnTo>
                <a:lnTo>
                  <a:pt x="1726" y="676383"/>
                </a:lnTo>
                <a:lnTo>
                  <a:pt x="0" y="629412"/>
                </a:lnTo>
                <a:close/>
              </a:path>
            </a:pathLst>
          </a:custGeom>
          <a:ln w="12192">
            <a:solidFill>
              <a:srgbClr val="003652"/>
            </a:solidFill>
          </a:ln>
        </p:spPr>
        <p:txBody>
          <a:bodyPr wrap="square" lIns="0" tIns="0" rIns="0" bIns="0" rtlCol="0"/>
          <a:lstStyle/>
          <a:p>
            <a:endParaRPr lang="en-GB" sz="1832"/>
          </a:p>
        </p:txBody>
      </p:sp>
      <p:sp>
        <p:nvSpPr>
          <p:cNvPr id="34" name="object 18">
            <a:extLst>
              <a:ext uri="{FF2B5EF4-FFF2-40B4-BE49-F238E27FC236}">
                <a16:creationId xmlns:a16="http://schemas.microsoft.com/office/drawing/2014/main" id="{2A07CF57-FEA3-933E-BFF2-092ABEC87296}"/>
              </a:ext>
            </a:extLst>
          </p:cNvPr>
          <p:cNvSpPr txBox="1">
            <a:spLocks noChangeAspect="1"/>
          </p:cNvSpPr>
          <p:nvPr/>
        </p:nvSpPr>
        <p:spPr>
          <a:xfrm>
            <a:off x="3740993" y="5703092"/>
            <a:ext cx="498862" cy="299891"/>
          </a:xfrm>
          <a:prstGeom prst="rect">
            <a:avLst/>
          </a:prstGeom>
        </p:spPr>
        <p:txBody>
          <a:bodyPr vert="horz" wrap="square" lIns="0" tIns="12924" rIns="0" bIns="0" rtlCol="0">
            <a:spAutoFit/>
          </a:bodyPr>
          <a:lstStyle/>
          <a:p>
            <a:pPr marL="45232" marR="5169" indent="-32954">
              <a:spcBef>
                <a:spcPts val="102"/>
              </a:spcBef>
            </a:pPr>
            <a:r>
              <a:rPr lang="en-GB" sz="916" b="1" i="1" dirty="0">
                <a:latin typeface="Arial"/>
                <a:cs typeface="Arial"/>
              </a:rPr>
              <a:t>Go-to-market</a:t>
            </a:r>
            <a:endParaRPr lang="en-GB" sz="916" dirty="0">
              <a:latin typeface="Arial"/>
              <a:cs typeface="Arial"/>
            </a:endParaRPr>
          </a:p>
        </p:txBody>
      </p:sp>
      <p:sp>
        <p:nvSpPr>
          <p:cNvPr id="35" name="object 27">
            <a:extLst>
              <a:ext uri="{FF2B5EF4-FFF2-40B4-BE49-F238E27FC236}">
                <a16:creationId xmlns:a16="http://schemas.microsoft.com/office/drawing/2014/main" id="{8384974B-3CFF-FDDF-FAC7-AF67EE5D538B}"/>
              </a:ext>
            </a:extLst>
          </p:cNvPr>
          <p:cNvSpPr>
            <a:spLocks noChangeAspect="1"/>
          </p:cNvSpPr>
          <p:nvPr/>
        </p:nvSpPr>
        <p:spPr>
          <a:xfrm>
            <a:off x="5260714" y="4296716"/>
            <a:ext cx="1282695" cy="1292"/>
          </a:xfrm>
          <a:custGeom>
            <a:avLst/>
            <a:gdLst/>
            <a:ahLst/>
            <a:cxnLst/>
            <a:rect l="l" t="t" r="r" b="b"/>
            <a:pathLst>
              <a:path w="1260475" h="1269">
                <a:moveTo>
                  <a:pt x="0" y="888"/>
                </a:moveTo>
                <a:lnTo>
                  <a:pt x="1259966" y="0"/>
                </a:lnTo>
              </a:path>
            </a:pathLst>
          </a:custGeom>
          <a:ln w="15240">
            <a:solidFill>
              <a:srgbClr val="00338D"/>
            </a:solidFill>
          </a:ln>
        </p:spPr>
        <p:txBody>
          <a:bodyPr wrap="square" lIns="0" tIns="0" rIns="0" bIns="0" rtlCol="0"/>
          <a:lstStyle/>
          <a:p>
            <a:endParaRPr lang="en-GB" sz="1832"/>
          </a:p>
        </p:txBody>
      </p:sp>
      <p:sp>
        <p:nvSpPr>
          <p:cNvPr id="36" name="object 28">
            <a:extLst>
              <a:ext uri="{FF2B5EF4-FFF2-40B4-BE49-F238E27FC236}">
                <a16:creationId xmlns:a16="http://schemas.microsoft.com/office/drawing/2014/main" id="{ABF8A81F-6355-3123-BF94-F682259A557E}"/>
              </a:ext>
            </a:extLst>
          </p:cNvPr>
          <p:cNvSpPr txBox="1">
            <a:spLocks noChangeAspect="1"/>
          </p:cNvSpPr>
          <p:nvPr/>
        </p:nvSpPr>
        <p:spPr>
          <a:xfrm>
            <a:off x="5249340" y="4052066"/>
            <a:ext cx="1220014" cy="185929"/>
          </a:xfrm>
          <a:prstGeom prst="rect">
            <a:avLst/>
          </a:prstGeom>
        </p:spPr>
        <p:txBody>
          <a:bodyPr vert="horz" wrap="square" lIns="0" tIns="13570" rIns="0" bIns="0" rtlCol="0">
            <a:spAutoFit/>
          </a:bodyPr>
          <a:lstStyle/>
          <a:p>
            <a:pPr marL="12924">
              <a:spcBef>
                <a:spcPts val="107"/>
              </a:spcBef>
            </a:pPr>
            <a:r>
              <a:rPr lang="en-GB" sz="1119" b="1" dirty="0">
                <a:solidFill>
                  <a:schemeClr val="accent1"/>
                </a:solidFill>
                <a:latin typeface="Arial"/>
                <a:cs typeface="Arial"/>
              </a:rPr>
              <a:t>Growth</a:t>
            </a:r>
            <a:r>
              <a:rPr lang="en-GB" sz="1119" b="1" spc="-97" dirty="0">
                <a:solidFill>
                  <a:schemeClr val="accent1"/>
                </a:solidFill>
                <a:latin typeface="Arial"/>
                <a:cs typeface="Arial"/>
              </a:rPr>
              <a:t> </a:t>
            </a:r>
            <a:r>
              <a:rPr lang="en-GB" sz="1119" b="1" dirty="0">
                <a:solidFill>
                  <a:schemeClr val="accent1"/>
                </a:solidFill>
                <a:latin typeface="Arial"/>
                <a:cs typeface="Arial"/>
              </a:rPr>
              <a:t>capability</a:t>
            </a:r>
            <a:endParaRPr lang="en-GB" sz="1119" dirty="0">
              <a:solidFill>
                <a:schemeClr val="accent1"/>
              </a:solidFill>
              <a:latin typeface="Arial"/>
              <a:cs typeface="Arial"/>
            </a:endParaRPr>
          </a:p>
        </p:txBody>
      </p:sp>
      <p:sp>
        <p:nvSpPr>
          <p:cNvPr id="37" name="object 29">
            <a:extLst>
              <a:ext uri="{FF2B5EF4-FFF2-40B4-BE49-F238E27FC236}">
                <a16:creationId xmlns:a16="http://schemas.microsoft.com/office/drawing/2014/main" id="{987E6AF2-0463-A81A-38C6-B081B4132F7B}"/>
              </a:ext>
            </a:extLst>
          </p:cNvPr>
          <p:cNvSpPr>
            <a:spLocks noChangeAspect="1"/>
          </p:cNvSpPr>
          <p:nvPr/>
        </p:nvSpPr>
        <p:spPr>
          <a:xfrm>
            <a:off x="6650288" y="4296716"/>
            <a:ext cx="4140164" cy="1292"/>
          </a:xfrm>
          <a:custGeom>
            <a:avLst/>
            <a:gdLst/>
            <a:ahLst/>
            <a:cxnLst/>
            <a:rect l="l" t="t" r="r" b="b"/>
            <a:pathLst>
              <a:path w="4068445" h="1269">
                <a:moveTo>
                  <a:pt x="0" y="888"/>
                </a:moveTo>
                <a:lnTo>
                  <a:pt x="4067937" y="0"/>
                </a:lnTo>
              </a:path>
            </a:pathLst>
          </a:custGeom>
          <a:ln w="15240">
            <a:solidFill>
              <a:srgbClr val="00338D"/>
            </a:solidFill>
          </a:ln>
        </p:spPr>
        <p:txBody>
          <a:bodyPr wrap="square" lIns="0" tIns="0" rIns="0" bIns="0" rtlCol="0"/>
          <a:lstStyle/>
          <a:p>
            <a:endParaRPr lang="en-GB" sz="1832"/>
          </a:p>
        </p:txBody>
      </p:sp>
      <p:sp>
        <p:nvSpPr>
          <p:cNvPr id="38" name="object 30">
            <a:extLst>
              <a:ext uri="{FF2B5EF4-FFF2-40B4-BE49-F238E27FC236}">
                <a16:creationId xmlns:a16="http://schemas.microsoft.com/office/drawing/2014/main" id="{C4F81BA7-984B-B1CC-01A2-876A8AD1D607}"/>
              </a:ext>
            </a:extLst>
          </p:cNvPr>
          <p:cNvSpPr txBox="1">
            <a:spLocks noChangeAspect="1"/>
          </p:cNvSpPr>
          <p:nvPr/>
        </p:nvSpPr>
        <p:spPr>
          <a:xfrm>
            <a:off x="6646670" y="4052066"/>
            <a:ext cx="810973" cy="185929"/>
          </a:xfrm>
          <a:prstGeom prst="rect">
            <a:avLst/>
          </a:prstGeom>
        </p:spPr>
        <p:txBody>
          <a:bodyPr vert="horz" wrap="square" lIns="0" tIns="13570" rIns="0" bIns="0" rtlCol="0">
            <a:spAutoFit/>
          </a:bodyPr>
          <a:lstStyle/>
          <a:p>
            <a:pPr marL="12924">
              <a:spcBef>
                <a:spcPts val="107"/>
              </a:spcBef>
            </a:pPr>
            <a:r>
              <a:rPr lang="en-GB" sz="1119" b="1" spc="-10" dirty="0">
                <a:solidFill>
                  <a:schemeClr val="accent1"/>
                </a:solidFill>
                <a:latin typeface="Arial"/>
                <a:cs typeface="Arial"/>
              </a:rPr>
              <a:t>D</a:t>
            </a:r>
            <a:r>
              <a:rPr lang="en-GB" sz="1119" b="1" dirty="0">
                <a:solidFill>
                  <a:schemeClr val="accent1"/>
                </a:solidFill>
                <a:latin typeface="Arial"/>
                <a:cs typeface="Arial"/>
              </a:rPr>
              <a:t>e</a:t>
            </a:r>
            <a:r>
              <a:rPr lang="en-GB" sz="1119" b="1" spc="-5" dirty="0">
                <a:solidFill>
                  <a:schemeClr val="accent1"/>
                </a:solidFill>
                <a:latin typeface="Arial"/>
                <a:cs typeface="Arial"/>
              </a:rPr>
              <a:t>s</a:t>
            </a:r>
            <a:r>
              <a:rPr lang="en-GB" sz="1119" b="1" dirty="0">
                <a:solidFill>
                  <a:schemeClr val="accent1"/>
                </a:solidFill>
                <a:latin typeface="Arial"/>
                <a:cs typeface="Arial"/>
              </a:rPr>
              <a:t>cript</a:t>
            </a:r>
            <a:r>
              <a:rPr lang="en-GB" sz="1119" b="1" spc="5" dirty="0">
                <a:solidFill>
                  <a:schemeClr val="accent1"/>
                </a:solidFill>
                <a:latin typeface="Arial"/>
                <a:cs typeface="Arial"/>
              </a:rPr>
              <a:t>i</a:t>
            </a:r>
            <a:r>
              <a:rPr lang="en-GB" sz="1119" b="1" dirty="0">
                <a:solidFill>
                  <a:schemeClr val="accent1"/>
                </a:solidFill>
                <a:latin typeface="Arial"/>
                <a:cs typeface="Arial"/>
              </a:rPr>
              <a:t>on</a:t>
            </a:r>
            <a:endParaRPr lang="en-GB" sz="1119" dirty="0">
              <a:solidFill>
                <a:schemeClr val="accent1"/>
              </a:solidFill>
              <a:latin typeface="Arial"/>
              <a:cs typeface="Arial"/>
            </a:endParaRPr>
          </a:p>
        </p:txBody>
      </p:sp>
      <p:sp>
        <p:nvSpPr>
          <p:cNvPr id="39" name="object 31">
            <a:extLst>
              <a:ext uri="{FF2B5EF4-FFF2-40B4-BE49-F238E27FC236}">
                <a16:creationId xmlns:a16="http://schemas.microsoft.com/office/drawing/2014/main" id="{32B0625F-C282-25FF-AFA3-278CBA7ED02A}"/>
              </a:ext>
            </a:extLst>
          </p:cNvPr>
          <p:cNvSpPr txBox="1">
            <a:spLocks noChangeAspect="1"/>
          </p:cNvSpPr>
          <p:nvPr/>
        </p:nvSpPr>
        <p:spPr>
          <a:xfrm>
            <a:off x="3410659" y="4517973"/>
            <a:ext cx="105330" cy="188965"/>
          </a:xfrm>
          <a:prstGeom prst="rect">
            <a:avLst/>
          </a:prstGeom>
        </p:spPr>
        <p:txBody>
          <a:bodyPr vert="horz" wrap="square" lIns="0" tIns="13570" rIns="0" bIns="0" rtlCol="0">
            <a:spAutoFit/>
          </a:bodyPr>
          <a:lstStyle/>
          <a:p>
            <a:pPr marL="12924">
              <a:spcBef>
                <a:spcPts val="107"/>
              </a:spcBef>
            </a:pPr>
            <a:r>
              <a:rPr lang="en-GB" sz="1119" b="1" i="1">
                <a:solidFill>
                  <a:srgbClr val="FFFFFF"/>
                </a:solidFill>
                <a:latin typeface="Arial"/>
                <a:cs typeface="Arial"/>
              </a:rPr>
              <a:t>1</a:t>
            </a:r>
            <a:endParaRPr lang="en-GB" sz="1119">
              <a:latin typeface="Arial"/>
              <a:cs typeface="Arial"/>
            </a:endParaRPr>
          </a:p>
        </p:txBody>
      </p:sp>
      <p:sp>
        <p:nvSpPr>
          <p:cNvPr id="40" name="object 38">
            <a:extLst>
              <a:ext uri="{FF2B5EF4-FFF2-40B4-BE49-F238E27FC236}">
                <a16:creationId xmlns:a16="http://schemas.microsoft.com/office/drawing/2014/main" id="{B353B146-EA8C-1E6F-0D9C-93B9333F3EB5}"/>
              </a:ext>
            </a:extLst>
          </p:cNvPr>
          <p:cNvSpPr>
            <a:spLocks noChangeAspect="1"/>
          </p:cNvSpPr>
          <p:nvPr/>
        </p:nvSpPr>
        <p:spPr>
          <a:xfrm>
            <a:off x="3335313" y="6803688"/>
            <a:ext cx="255893" cy="255893"/>
          </a:xfrm>
          <a:custGeom>
            <a:avLst/>
            <a:gdLst/>
            <a:ahLst/>
            <a:cxnLst/>
            <a:rect l="l" t="t" r="r" b="b"/>
            <a:pathLst>
              <a:path w="251460" h="251460">
                <a:moveTo>
                  <a:pt x="0" y="125729"/>
                </a:moveTo>
                <a:lnTo>
                  <a:pt x="9876" y="76777"/>
                </a:lnTo>
                <a:lnTo>
                  <a:pt x="36814" y="36814"/>
                </a:lnTo>
                <a:lnTo>
                  <a:pt x="76777" y="9876"/>
                </a:lnTo>
                <a:lnTo>
                  <a:pt x="125730" y="0"/>
                </a:lnTo>
                <a:lnTo>
                  <a:pt x="174682" y="9876"/>
                </a:lnTo>
                <a:lnTo>
                  <a:pt x="214645" y="36814"/>
                </a:lnTo>
                <a:lnTo>
                  <a:pt x="241583" y="76777"/>
                </a:lnTo>
                <a:lnTo>
                  <a:pt x="251460" y="125729"/>
                </a:lnTo>
                <a:lnTo>
                  <a:pt x="241583" y="174682"/>
                </a:lnTo>
                <a:lnTo>
                  <a:pt x="214645" y="214645"/>
                </a:lnTo>
                <a:lnTo>
                  <a:pt x="174682" y="241583"/>
                </a:lnTo>
                <a:lnTo>
                  <a:pt x="125730" y="251459"/>
                </a:lnTo>
                <a:lnTo>
                  <a:pt x="76777" y="241583"/>
                </a:lnTo>
                <a:lnTo>
                  <a:pt x="36814" y="214645"/>
                </a:lnTo>
                <a:lnTo>
                  <a:pt x="9876" y="174682"/>
                </a:lnTo>
                <a:lnTo>
                  <a:pt x="0" y="125729"/>
                </a:lnTo>
                <a:close/>
              </a:path>
            </a:pathLst>
          </a:custGeom>
          <a:ln w="19812">
            <a:solidFill>
              <a:srgbClr val="FFFFFF"/>
            </a:solidFill>
          </a:ln>
        </p:spPr>
        <p:txBody>
          <a:bodyPr wrap="square" lIns="0" tIns="0" rIns="0" bIns="0" rtlCol="0"/>
          <a:lstStyle/>
          <a:p>
            <a:endParaRPr lang="en-GB" sz="1832"/>
          </a:p>
        </p:txBody>
      </p:sp>
      <p:sp>
        <p:nvSpPr>
          <p:cNvPr id="41" name="object 39">
            <a:extLst>
              <a:ext uri="{FF2B5EF4-FFF2-40B4-BE49-F238E27FC236}">
                <a16:creationId xmlns:a16="http://schemas.microsoft.com/office/drawing/2014/main" id="{BAD686DC-62B9-F9F6-6901-DEEF5E6EB930}"/>
              </a:ext>
            </a:extLst>
          </p:cNvPr>
          <p:cNvSpPr>
            <a:spLocks noChangeAspect="1"/>
          </p:cNvSpPr>
          <p:nvPr/>
        </p:nvSpPr>
        <p:spPr>
          <a:xfrm>
            <a:off x="5311892" y="5240805"/>
            <a:ext cx="1240692" cy="715337"/>
          </a:xfrm>
          <a:custGeom>
            <a:avLst/>
            <a:gdLst/>
            <a:ahLst/>
            <a:cxnLst/>
            <a:rect l="l" t="t" r="r" b="b"/>
            <a:pathLst>
              <a:path w="1219200" h="702944">
                <a:moveTo>
                  <a:pt x="0" y="702563"/>
                </a:moveTo>
                <a:lnTo>
                  <a:pt x="1219200" y="702563"/>
                </a:lnTo>
                <a:lnTo>
                  <a:pt x="1219200" y="0"/>
                </a:lnTo>
                <a:lnTo>
                  <a:pt x="0" y="0"/>
                </a:lnTo>
                <a:lnTo>
                  <a:pt x="0" y="702563"/>
                </a:lnTo>
                <a:close/>
              </a:path>
            </a:pathLst>
          </a:custGeom>
          <a:solidFill>
            <a:srgbClr val="2F3D1F"/>
          </a:solidFill>
        </p:spPr>
        <p:txBody>
          <a:bodyPr wrap="square" lIns="0" tIns="0" rIns="0" bIns="0" rtlCol="0" anchor="ctr"/>
          <a:lstStyle/>
          <a:p>
            <a:pPr marL="93696" algn="ctr"/>
            <a:r>
              <a:rPr lang="en-GB" sz="916" b="1" dirty="0">
                <a:solidFill>
                  <a:srgbClr val="FFFFFF"/>
                </a:solidFill>
                <a:latin typeface="Arial"/>
                <a:cs typeface="Arial"/>
              </a:rPr>
              <a:t>Marketing</a:t>
            </a:r>
            <a:r>
              <a:rPr lang="en-GB" sz="916" dirty="0">
                <a:latin typeface="Arial"/>
                <a:cs typeface="Arial"/>
              </a:rPr>
              <a:t> </a:t>
            </a:r>
            <a:br>
              <a:rPr lang="en-GB" sz="916" dirty="0">
                <a:latin typeface="Arial"/>
                <a:cs typeface="Arial"/>
              </a:rPr>
            </a:br>
            <a:r>
              <a:rPr lang="en-GB" sz="916" b="1" dirty="0">
                <a:solidFill>
                  <a:srgbClr val="FFFFFF"/>
                </a:solidFill>
                <a:latin typeface="Arial"/>
                <a:cs typeface="Arial"/>
              </a:rPr>
              <a:t>and</a:t>
            </a:r>
            <a:r>
              <a:rPr lang="en-GB" sz="916" dirty="0">
                <a:latin typeface="Arial"/>
                <a:cs typeface="Arial"/>
              </a:rPr>
              <a:t> </a:t>
            </a:r>
            <a:r>
              <a:rPr lang="en-GB" sz="916" b="1" dirty="0">
                <a:solidFill>
                  <a:srgbClr val="FFFFFF"/>
                </a:solidFill>
                <a:latin typeface="Arial"/>
                <a:cs typeface="Arial"/>
              </a:rPr>
              <a:t>Sales</a:t>
            </a:r>
          </a:p>
        </p:txBody>
      </p:sp>
      <p:grpSp>
        <p:nvGrpSpPr>
          <p:cNvPr id="42" name="Ryhmä 41">
            <a:extLst>
              <a:ext uri="{FF2B5EF4-FFF2-40B4-BE49-F238E27FC236}">
                <a16:creationId xmlns:a16="http://schemas.microsoft.com/office/drawing/2014/main" id="{628FDD31-9888-B29D-B6EF-864DC5513FE5}"/>
              </a:ext>
            </a:extLst>
          </p:cNvPr>
          <p:cNvGrpSpPr>
            <a:grpSpLocks noChangeAspect="1"/>
          </p:cNvGrpSpPr>
          <p:nvPr/>
        </p:nvGrpSpPr>
        <p:grpSpPr>
          <a:xfrm>
            <a:off x="5166499" y="4293805"/>
            <a:ext cx="232630" cy="237381"/>
            <a:chOff x="3940971" y="1055042"/>
            <a:chExt cx="228600" cy="233269"/>
          </a:xfrm>
        </p:grpSpPr>
        <p:sp>
          <p:nvSpPr>
            <p:cNvPr id="43" name="object 41">
              <a:extLst>
                <a:ext uri="{FF2B5EF4-FFF2-40B4-BE49-F238E27FC236}">
                  <a16:creationId xmlns:a16="http://schemas.microsoft.com/office/drawing/2014/main" id="{250DBD26-B11F-4176-626E-CDDBE185BB96}"/>
                </a:ext>
              </a:extLst>
            </p:cNvPr>
            <p:cNvSpPr/>
            <p:nvPr/>
          </p:nvSpPr>
          <p:spPr>
            <a:xfrm>
              <a:off x="3962400" y="1066800"/>
              <a:ext cx="199643" cy="199643"/>
            </a:xfrm>
            <a:prstGeom prst="rect">
              <a:avLst/>
            </a:prstGeom>
            <a:blipFill>
              <a:blip r:embed="rId6" cstate="print"/>
              <a:stretch>
                <a:fillRect/>
              </a:stretch>
            </a:blipFill>
          </p:spPr>
          <p:txBody>
            <a:bodyPr wrap="square" lIns="0" tIns="0" rIns="0" bIns="0" rtlCol="0"/>
            <a:lstStyle/>
            <a:p>
              <a:endParaRPr lang="en-GB" sz="916">
                <a:solidFill>
                  <a:schemeClr val="bg1"/>
                </a:solidFill>
                <a:latin typeface="Arial" panose="020B0604020202020204" pitchFamily="34" charset="0"/>
                <a:cs typeface="Arial" panose="020B0604020202020204" pitchFamily="34" charset="0"/>
              </a:endParaRPr>
            </a:p>
          </p:txBody>
        </p:sp>
        <p:sp>
          <p:nvSpPr>
            <p:cNvPr id="44" name="Tekstiruutu 43">
              <a:extLst>
                <a:ext uri="{FF2B5EF4-FFF2-40B4-BE49-F238E27FC236}">
                  <a16:creationId xmlns:a16="http://schemas.microsoft.com/office/drawing/2014/main" id="{F3EE2927-23A0-FF93-CB04-AC4B2986123F}"/>
                </a:ext>
              </a:extLst>
            </p:cNvPr>
            <p:cNvSpPr txBox="1"/>
            <p:nvPr/>
          </p:nvSpPr>
          <p:spPr>
            <a:xfrm>
              <a:off x="3940971" y="1055042"/>
              <a:ext cx="228600" cy="233269"/>
            </a:xfrm>
            <a:prstGeom prst="rect">
              <a:avLst/>
            </a:prstGeom>
            <a:noFill/>
          </p:spPr>
          <p:txBody>
            <a:bodyPr wrap="square" rtlCol="0">
              <a:spAutoFit/>
            </a:bodyPr>
            <a:lstStyle/>
            <a:p>
              <a:r>
                <a:rPr lang="en-GB" sz="916">
                  <a:solidFill>
                    <a:schemeClr val="bg1"/>
                  </a:solidFill>
                </a:rPr>
                <a:t>1</a:t>
              </a:r>
            </a:p>
          </p:txBody>
        </p:sp>
      </p:grpSp>
      <p:grpSp>
        <p:nvGrpSpPr>
          <p:cNvPr id="45" name="Ryhmä 44">
            <a:extLst>
              <a:ext uri="{FF2B5EF4-FFF2-40B4-BE49-F238E27FC236}">
                <a16:creationId xmlns:a16="http://schemas.microsoft.com/office/drawing/2014/main" id="{2BA120DF-8467-333F-F630-00D168BCC195}"/>
              </a:ext>
            </a:extLst>
          </p:cNvPr>
          <p:cNvGrpSpPr>
            <a:grpSpLocks noChangeAspect="1"/>
          </p:cNvGrpSpPr>
          <p:nvPr/>
        </p:nvGrpSpPr>
        <p:grpSpPr>
          <a:xfrm>
            <a:off x="5161652" y="5091193"/>
            <a:ext cx="232630" cy="237381"/>
            <a:chOff x="3940971" y="1055042"/>
            <a:chExt cx="228600" cy="233269"/>
          </a:xfrm>
        </p:grpSpPr>
        <p:sp>
          <p:nvSpPr>
            <p:cNvPr id="46" name="object 41">
              <a:extLst>
                <a:ext uri="{FF2B5EF4-FFF2-40B4-BE49-F238E27FC236}">
                  <a16:creationId xmlns:a16="http://schemas.microsoft.com/office/drawing/2014/main" id="{0C9F0DC7-E93F-A68A-5CD6-BB69C70B61C2}"/>
                </a:ext>
              </a:extLst>
            </p:cNvPr>
            <p:cNvSpPr/>
            <p:nvPr/>
          </p:nvSpPr>
          <p:spPr>
            <a:xfrm>
              <a:off x="3962400" y="1066800"/>
              <a:ext cx="199643" cy="199643"/>
            </a:xfrm>
            <a:prstGeom prst="rect">
              <a:avLst/>
            </a:prstGeom>
            <a:blipFill>
              <a:blip r:embed="rId6" cstate="print"/>
              <a:stretch>
                <a:fillRect/>
              </a:stretch>
            </a:blipFill>
          </p:spPr>
          <p:txBody>
            <a:bodyPr wrap="square" lIns="0" tIns="0" rIns="0" bIns="0" rtlCol="0"/>
            <a:lstStyle/>
            <a:p>
              <a:endParaRPr lang="en-GB" sz="916">
                <a:solidFill>
                  <a:schemeClr val="bg1"/>
                </a:solidFill>
                <a:latin typeface="Arial" panose="020B0604020202020204" pitchFamily="34" charset="0"/>
                <a:cs typeface="Arial" panose="020B0604020202020204" pitchFamily="34" charset="0"/>
              </a:endParaRPr>
            </a:p>
          </p:txBody>
        </p:sp>
        <p:sp>
          <p:nvSpPr>
            <p:cNvPr id="47" name="Tekstiruutu 46">
              <a:extLst>
                <a:ext uri="{FF2B5EF4-FFF2-40B4-BE49-F238E27FC236}">
                  <a16:creationId xmlns:a16="http://schemas.microsoft.com/office/drawing/2014/main" id="{5EB4C536-8F5D-A517-FDEA-D0AD8D6F228B}"/>
                </a:ext>
              </a:extLst>
            </p:cNvPr>
            <p:cNvSpPr txBox="1"/>
            <p:nvPr/>
          </p:nvSpPr>
          <p:spPr>
            <a:xfrm>
              <a:off x="3940971" y="1055042"/>
              <a:ext cx="228600" cy="233269"/>
            </a:xfrm>
            <a:prstGeom prst="rect">
              <a:avLst/>
            </a:prstGeom>
            <a:noFill/>
          </p:spPr>
          <p:txBody>
            <a:bodyPr wrap="square" rtlCol="0">
              <a:spAutoFit/>
            </a:bodyPr>
            <a:lstStyle/>
            <a:p>
              <a:r>
                <a:rPr lang="en-GB" sz="916">
                  <a:solidFill>
                    <a:schemeClr val="bg1"/>
                  </a:solidFill>
                </a:rPr>
                <a:t>2</a:t>
              </a:r>
            </a:p>
          </p:txBody>
        </p:sp>
      </p:grpSp>
      <p:sp>
        <p:nvSpPr>
          <p:cNvPr id="48" name="Dian numeron paikkamerkki 1">
            <a:extLst>
              <a:ext uri="{FF2B5EF4-FFF2-40B4-BE49-F238E27FC236}">
                <a16:creationId xmlns:a16="http://schemas.microsoft.com/office/drawing/2014/main" id="{605F9694-6781-772A-C774-0643C801366F}"/>
              </a:ext>
            </a:extLst>
          </p:cNvPr>
          <p:cNvSpPr txBox="1">
            <a:spLocks noChangeAspect="1"/>
          </p:cNvSpPr>
          <p:nvPr/>
        </p:nvSpPr>
        <p:spPr>
          <a:xfrm>
            <a:off x="10465732" y="8648022"/>
            <a:ext cx="179070" cy="138499"/>
          </a:xfrm>
          <a:prstGeom prst="rect">
            <a:avLst/>
          </a:prstGeom>
        </p:spPr>
        <p:txBody>
          <a:bodyPr wrap="square" lIns="0" tIns="0" rIns="0" bIns="0">
            <a:spAutoFit/>
          </a:bodyPr>
          <a:lstStyle>
            <a:defPPr>
              <a:defRPr lang="fi-FI"/>
            </a:defPPr>
            <a:lvl1pPr marL="0" algn="l" defTabSz="914400" rtl="0" eaLnBrk="1" latinLnBrk="0" hangingPunct="1">
              <a:defRPr sz="900" b="0" i="0" kern="1200">
                <a:solidFill>
                  <a:srgbClr val="00338D"/>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847">
              <a:spcBef>
                <a:spcPts val="15"/>
              </a:spcBef>
            </a:pPr>
            <a:fld id="{81D60167-4931-47E6-BA6A-407CBD079E47}" type="slidenum">
              <a:rPr lang="en-FI" spc="-5" smtClean="0"/>
              <a:pPr marL="25847">
                <a:spcBef>
                  <a:spcPts val="15"/>
                </a:spcBef>
              </a:pPr>
              <a:t>10</a:t>
            </a:fld>
            <a:endParaRPr lang="en-GB" spc="-5"/>
          </a:p>
        </p:txBody>
      </p:sp>
      <p:sp>
        <p:nvSpPr>
          <p:cNvPr id="49" name="object 39">
            <a:extLst>
              <a:ext uri="{FF2B5EF4-FFF2-40B4-BE49-F238E27FC236}">
                <a16:creationId xmlns:a16="http://schemas.microsoft.com/office/drawing/2014/main" id="{148D2202-BB84-0261-F85C-F927B00D253D}"/>
              </a:ext>
            </a:extLst>
          </p:cNvPr>
          <p:cNvSpPr>
            <a:spLocks noChangeAspect="1"/>
          </p:cNvSpPr>
          <p:nvPr/>
        </p:nvSpPr>
        <p:spPr>
          <a:xfrm>
            <a:off x="5311892" y="6076967"/>
            <a:ext cx="1240692" cy="593101"/>
          </a:xfrm>
          <a:custGeom>
            <a:avLst/>
            <a:gdLst/>
            <a:ahLst/>
            <a:cxnLst/>
            <a:rect l="l" t="t" r="r" b="b"/>
            <a:pathLst>
              <a:path w="1219200" h="702944">
                <a:moveTo>
                  <a:pt x="0" y="702563"/>
                </a:moveTo>
                <a:lnTo>
                  <a:pt x="1219200" y="702563"/>
                </a:lnTo>
                <a:lnTo>
                  <a:pt x="1219200" y="0"/>
                </a:lnTo>
                <a:lnTo>
                  <a:pt x="0" y="0"/>
                </a:lnTo>
                <a:lnTo>
                  <a:pt x="0" y="702563"/>
                </a:lnTo>
                <a:close/>
              </a:path>
            </a:pathLst>
          </a:custGeom>
          <a:solidFill>
            <a:srgbClr val="2F3D1F"/>
          </a:solidFill>
        </p:spPr>
        <p:txBody>
          <a:bodyPr wrap="square" lIns="0" tIns="0" rIns="0" bIns="0" rtlCol="0" anchor="ctr"/>
          <a:lstStyle/>
          <a:p>
            <a:pPr marL="324380" marR="317919" indent="2585">
              <a:spcBef>
                <a:spcPts val="158"/>
              </a:spcBef>
            </a:pPr>
            <a:r>
              <a:rPr lang="en-GB" sz="916" b="1" dirty="0">
                <a:solidFill>
                  <a:srgbClr val="FFFFFF"/>
                </a:solidFill>
                <a:latin typeface="Arial"/>
                <a:cs typeface="Arial"/>
              </a:rPr>
              <a:t>Increasing  headcount</a:t>
            </a:r>
            <a:endParaRPr lang="en-GB" sz="916" dirty="0">
              <a:latin typeface="Arial"/>
              <a:cs typeface="Arial"/>
            </a:endParaRPr>
          </a:p>
        </p:txBody>
      </p:sp>
      <p:grpSp>
        <p:nvGrpSpPr>
          <p:cNvPr id="50" name="Ryhmä 49">
            <a:extLst>
              <a:ext uri="{FF2B5EF4-FFF2-40B4-BE49-F238E27FC236}">
                <a16:creationId xmlns:a16="http://schemas.microsoft.com/office/drawing/2014/main" id="{CF16B68C-37F7-0D75-7CCC-68EE52696FB6}"/>
              </a:ext>
            </a:extLst>
          </p:cNvPr>
          <p:cNvGrpSpPr>
            <a:grpSpLocks noChangeAspect="1"/>
          </p:cNvGrpSpPr>
          <p:nvPr/>
        </p:nvGrpSpPr>
        <p:grpSpPr>
          <a:xfrm>
            <a:off x="5164018" y="6048111"/>
            <a:ext cx="232630" cy="237381"/>
            <a:chOff x="3940971" y="1055042"/>
            <a:chExt cx="228600" cy="233269"/>
          </a:xfrm>
        </p:grpSpPr>
        <p:sp>
          <p:nvSpPr>
            <p:cNvPr id="51" name="object 41">
              <a:extLst>
                <a:ext uri="{FF2B5EF4-FFF2-40B4-BE49-F238E27FC236}">
                  <a16:creationId xmlns:a16="http://schemas.microsoft.com/office/drawing/2014/main" id="{745E8F57-2F0C-1501-92A2-E43DA7BFF5D7}"/>
                </a:ext>
              </a:extLst>
            </p:cNvPr>
            <p:cNvSpPr/>
            <p:nvPr/>
          </p:nvSpPr>
          <p:spPr>
            <a:xfrm>
              <a:off x="3962400" y="1066800"/>
              <a:ext cx="199643" cy="199643"/>
            </a:xfrm>
            <a:prstGeom prst="rect">
              <a:avLst/>
            </a:prstGeom>
            <a:blipFill>
              <a:blip r:embed="rId6" cstate="print"/>
              <a:stretch>
                <a:fillRect/>
              </a:stretch>
            </a:blipFill>
          </p:spPr>
          <p:txBody>
            <a:bodyPr wrap="square" lIns="0" tIns="0" rIns="0" bIns="0" rtlCol="0"/>
            <a:lstStyle/>
            <a:p>
              <a:endParaRPr lang="en-GB" sz="916">
                <a:solidFill>
                  <a:schemeClr val="bg1"/>
                </a:solidFill>
                <a:latin typeface="Arial" panose="020B0604020202020204" pitchFamily="34" charset="0"/>
                <a:cs typeface="Arial" panose="020B0604020202020204" pitchFamily="34" charset="0"/>
              </a:endParaRPr>
            </a:p>
          </p:txBody>
        </p:sp>
        <p:sp>
          <p:nvSpPr>
            <p:cNvPr id="52" name="Tekstiruutu 51">
              <a:extLst>
                <a:ext uri="{FF2B5EF4-FFF2-40B4-BE49-F238E27FC236}">
                  <a16:creationId xmlns:a16="http://schemas.microsoft.com/office/drawing/2014/main" id="{6FF95589-9986-154D-C8AC-EA9ADA3C09EC}"/>
                </a:ext>
              </a:extLst>
            </p:cNvPr>
            <p:cNvSpPr txBox="1"/>
            <p:nvPr/>
          </p:nvSpPr>
          <p:spPr>
            <a:xfrm>
              <a:off x="3940971" y="1055042"/>
              <a:ext cx="228600" cy="233269"/>
            </a:xfrm>
            <a:prstGeom prst="rect">
              <a:avLst/>
            </a:prstGeom>
            <a:noFill/>
          </p:spPr>
          <p:txBody>
            <a:bodyPr wrap="square" rtlCol="0">
              <a:spAutoFit/>
            </a:bodyPr>
            <a:lstStyle/>
            <a:p>
              <a:r>
                <a:rPr lang="en-GB" sz="916" dirty="0">
                  <a:solidFill>
                    <a:schemeClr val="bg1"/>
                  </a:solidFill>
                </a:rPr>
                <a:t>3</a:t>
              </a:r>
            </a:p>
          </p:txBody>
        </p:sp>
      </p:grpSp>
      <p:sp>
        <p:nvSpPr>
          <p:cNvPr id="53" name="object 39">
            <a:extLst>
              <a:ext uri="{FF2B5EF4-FFF2-40B4-BE49-F238E27FC236}">
                <a16:creationId xmlns:a16="http://schemas.microsoft.com/office/drawing/2014/main" id="{06726ACE-5212-730D-E8FE-32D1DB7575B3}"/>
              </a:ext>
            </a:extLst>
          </p:cNvPr>
          <p:cNvSpPr>
            <a:spLocks noChangeAspect="1"/>
          </p:cNvSpPr>
          <p:nvPr/>
        </p:nvSpPr>
        <p:spPr>
          <a:xfrm>
            <a:off x="5327270" y="6785677"/>
            <a:ext cx="1240692" cy="593101"/>
          </a:xfrm>
          <a:custGeom>
            <a:avLst/>
            <a:gdLst/>
            <a:ahLst/>
            <a:cxnLst/>
            <a:rect l="l" t="t" r="r" b="b"/>
            <a:pathLst>
              <a:path w="1219200" h="702944">
                <a:moveTo>
                  <a:pt x="0" y="702563"/>
                </a:moveTo>
                <a:lnTo>
                  <a:pt x="1219200" y="702563"/>
                </a:lnTo>
                <a:lnTo>
                  <a:pt x="1219200" y="0"/>
                </a:lnTo>
                <a:lnTo>
                  <a:pt x="0" y="0"/>
                </a:lnTo>
                <a:lnTo>
                  <a:pt x="0" y="702563"/>
                </a:lnTo>
                <a:close/>
              </a:path>
            </a:pathLst>
          </a:custGeom>
          <a:solidFill>
            <a:srgbClr val="2F3D1F"/>
          </a:solidFill>
        </p:spPr>
        <p:txBody>
          <a:bodyPr wrap="square" lIns="0" tIns="0" rIns="0" bIns="0" rtlCol="0" anchor="ctr"/>
          <a:lstStyle/>
          <a:p>
            <a:pPr marL="324380" marR="317919" indent="2585">
              <a:spcBef>
                <a:spcPts val="158"/>
              </a:spcBef>
            </a:pPr>
            <a:br>
              <a:rPr lang="en-GB" sz="916" b="1">
                <a:solidFill>
                  <a:srgbClr val="FFFFFF"/>
                </a:solidFill>
                <a:latin typeface="Arial"/>
                <a:cs typeface="Arial"/>
              </a:rPr>
            </a:br>
            <a:r>
              <a:rPr lang="en-GB" sz="916" b="1" spc="-5">
                <a:solidFill>
                  <a:srgbClr val="FFFFFF"/>
                </a:solidFill>
                <a:latin typeface="Arial"/>
                <a:cs typeface="Arial"/>
              </a:rPr>
              <a:t>Process  </a:t>
            </a:r>
            <a:r>
              <a:rPr lang="en-GB" sz="916" b="1">
                <a:solidFill>
                  <a:srgbClr val="FFFFFF"/>
                </a:solidFill>
                <a:latin typeface="Arial"/>
                <a:cs typeface="Arial"/>
              </a:rPr>
              <a:t>capability</a:t>
            </a:r>
            <a:endParaRPr lang="en-GB" sz="916">
              <a:latin typeface="Arial"/>
              <a:cs typeface="Arial"/>
            </a:endParaRPr>
          </a:p>
          <a:p>
            <a:pPr marL="324380" marR="317919" indent="2585">
              <a:spcBef>
                <a:spcPts val="158"/>
              </a:spcBef>
            </a:pPr>
            <a:endParaRPr lang="en-GB" sz="916">
              <a:latin typeface="Arial"/>
              <a:cs typeface="Arial"/>
            </a:endParaRPr>
          </a:p>
        </p:txBody>
      </p:sp>
      <p:sp>
        <p:nvSpPr>
          <p:cNvPr id="54" name="object 39">
            <a:extLst>
              <a:ext uri="{FF2B5EF4-FFF2-40B4-BE49-F238E27FC236}">
                <a16:creationId xmlns:a16="http://schemas.microsoft.com/office/drawing/2014/main" id="{9EF9BBBB-7CD2-36AF-F918-DDCE9CB40D2E}"/>
              </a:ext>
            </a:extLst>
          </p:cNvPr>
          <p:cNvSpPr>
            <a:spLocks noChangeAspect="1"/>
          </p:cNvSpPr>
          <p:nvPr/>
        </p:nvSpPr>
        <p:spPr>
          <a:xfrm>
            <a:off x="5327270" y="7507007"/>
            <a:ext cx="1240692" cy="593101"/>
          </a:xfrm>
          <a:custGeom>
            <a:avLst/>
            <a:gdLst/>
            <a:ahLst/>
            <a:cxnLst/>
            <a:rect l="l" t="t" r="r" b="b"/>
            <a:pathLst>
              <a:path w="1219200" h="702944">
                <a:moveTo>
                  <a:pt x="0" y="702563"/>
                </a:moveTo>
                <a:lnTo>
                  <a:pt x="1219200" y="702563"/>
                </a:lnTo>
                <a:lnTo>
                  <a:pt x="1219200" y="0"/>
                </a:lnTo>
                <a:lnTo>
                  <a:pt x="0" y="0"/>
                </a:lnTo>
                <a:lnTo>
                  <a:pt x="0" y="702563"/>
                </a:lnTo>
                <a:close/>
              </a:path>
            </a:pathLst>
          </a:custGeom>
          <a:solidFill>
            <a:srgbClr val="2F3D1F"/>
          </a:solidFill>
        </p:spPr>
        <p:txBody>
          <a:bodyPr wrap="square" lIns="0" tIns="0" rIns="0" bIns="0" rtlCol="0" anchor="ctr"/>
          <a:lstStyle/>
          <a:p>
            <a:pPr>
              <a:lnSpc>
                <a:spcPts val="722"/>
              </a:lnSpc>
            </a:pPr>
            <a:br>
              <a:rPr lang="en-GB" sz="916" b="1" dirty="0">
                <a:solidFill>
                  <a:srgbClr val="FFFFFF"/>
                </a:solidFill>
                <a:latin typeface="Arial"/>
                <a:cs typeface="Arial"/>
              </a:rPr>
            </a:br>
            <a:endParaRPr lang="en-GB" sz="916" dirty="0">
              <a:latin typeface="Arial"/>
              <a:cs typeface="Arial"/>
            </a:endParaRPr>
          </a:p>
          <a:p>
            <a:pPr algn="ctr">
              <a:spcBef>
                <a:spcPts val="198"/>
              </a:spcBef>
            </a:pPr>
            <a:r>
              <a:rPr lang="en-GB" sz="916" b="1" dirty="0">
                <a:solidFill>
                  <a:srgbClr val="FFFFFF"/>
                </a:solidFill>
                <a:latin typeface="Arial"/>
                <a:cs typeface="Arial"/>
              </a:rPr>
              <a:t>Product and</a:t>
            </a:r>
            <a:r>
              <a:rPr lang="en-GB" sz="916" b="1" spc="-61" dirty="0">
                <a:solidFill>
                  <a:srgbClr val="FFFFFF"/>
                </a:solidFill>
                <a:latin typeface="Arial"/>
                <a:cs typeface="Arial"/>
              </a:rPr>
              <a:t> </a:t>
            </a:r>
            <a:r>
              <a:rPr lang="en-GB" sz="916" b="1" spc="-5" dirty="0">
                <a:solidFill>
                  <a:srgbClr val="FFFFFF"/>
                </a:solidFill>
                <a:latin typeface="Arial"/>
                <a:cs typeface="Arial"/>
              </a:rPr>
              <a:t>service</a:t>
            </a:r>
            <a:endParaRPr lang="en-GB" sz="916" dirty="0">
              <a:latin typeface="Arial"/>
              <a:cs typeface="Arial"/>
            </a:endParaRPr>
          </a:p>
          <a:p>
            <a:pPr marL="5816" algn="ctr"/>
            <a:r>
              <a:rPr lang="en-GB" sz="916" b="1" dirty="0">
                <a:solidFill>
                  <a:srgbClr val="FFFFFF"/>
                </a:solidFill>
                <a:latin typeface="Arial"/>
                <a:cs typeface="Arial"/>
              </a:rPr>
              <a:t>capability</a:t>
            </a:r>
            <a:endParaRPr lang="en-GB" sz="916" dirty="0">
              <a:latin typeface="Arial"/>
              <a:cs typeface="Arial"/>
            </a:endParaRPr>
          </a:p>
          <a:p>
            <a:pPr marL="324380" marR="317919" indent="2585">
              <a:spcBef>
                <a:spcPts val="158"/>
              </a:spcBef>
            </a:pPr>
            <a:endParaRPr lang="en-GB" sz="916" dirty="0">
              <a:latin typeface="Arial"/>
              <a:cs typeface="Arial"/>
            </a:endParaRPr>
          </a:p>
        </p:txBody>
      </p:sp>
      <p:sp>
        <p:nvSpPr>
          <p:cNvPr id="55" name="object 39">
            <a:extLst>
              <a:ext uri="{FF2B5EF4-FFF2-40B4-BE49-F238E27FC236}">
                <a16:creationId xmlns:a16="http://schemas.microsoft.com/office/drawing/2014/main" id="{52644CBF-4660-BEC7-EB9C-532C8AD0A4BB}"/>
              </a:ext>
            </a:extLst>
          </p:cNvPr>
          <p:cNvSpPr>
            <a:spLocks noChangeAspect="1"/>
          </p:cNvSpPr>
          <p:nvPr/>
        </p:nvSpPr>
        <p:spPr>
          <a:xfrm>
            <a:off x="5311892" y="8239158"/>
            <a:ext cx="1240692" cy="593101"/>
          </a:xfrm>
          <a:custGeom>
            <a:avLst/>
            <a:gdLst/>
            <a:ahLst/>
            <a:cxnLst/>
            <a:rect l="l" t="t" r="r" b="b"/>
            <a:pathLst>
              <a:path w="1219200" h="702944">
                <a:moveTo>
                  <a:pt x="0" y="702563"/>
                </a:moveTo>
                <a:lnTo>
                  <a:pt x="1219200" y="702563"/>
                </a:lnTo>
                <a:lnTo>
                  <a:pt x="1219200" y="0"/>
                </a:lnTo>
                <a:lnTo>
                  <a:pt x="0" y="0"/>
                </a:lnTo>
                <a:lnTo>
                  <a:pt x="0" y="702563"/>
                </a:lnTo>
                <a:close/>
              </a:path>
            </a:pathLst>
          </a:custGeom>
          <a:solidFill>
            <a:srgbClr val="2F3D1F"/>
          </a:solidFill>
        </p:spPr>
        <p:txBody>
          <a:bodyPr wrap="square" lIns="0" tIns="0" rIns="0" bIns="0" rtlCol="0" anchor="ctr"/>
          <a:lstStyle/>
          <a:p>
            <a:pPr marL="324380" marR="317919" indent="2585">
              <a:spcBef>
                <a:spcPts val="158"/>
              </a:spcBef>
            </a:pPr>
            <a:br>
              <a:rPr lang="en-GB" sz="916" b="1">
                <a:solidFill>
                  <a:srgbClr val="FFFFFF"/>
                </a:solidFill>
                <a:latin typeface="Arial"/>
                <a:cs typeface="Arial"/>
              </a:rPr>
            </a:br>
            <a:r>
              <a:rPr lang="en-GB" sz="916" b="1">
                <a:solidFill>
                  <a:srgbClr val="FFFFFF"/>
                </a:solidFill>
                <a:latin typeface="Arial"/>
                <a:cs typeface="Arial"/>
              </a:rPr>
              <a:t>Execution  capability</a:t>
            </a:r>
            <a:endParaRPr lang="en-GB" sz="916">
              <a:latin typeface="Arial"/>
              <a:cs typeface="Arial"/>
            </a:endParaRPr>
          </a:p>
          <a:p>
            <a:pPr marL="324380" marR="317919" indent="2585">
              <a:spcBef>
                <a:spcPts val="158"/>
              </a:spcBef>
            </a:pPr>
            <a:endParaRPr lang="en-GB" sz="916">
              <a:latin typeface="Arial"/>
              <a:cs typeface="Arial"/>
            </a:endParaRPr>
          </a:p>
        </p:txBody>
      </p:sp>
      <p:grpSp>
        <p:nvGrpSpPr>
          <p:cNvPr id="56" name="Ryhmä 55">
            <a:extLst>
              <a:ext uri="{FF2B5EF4-FFF2-40B4-BE49-F238E27FC236}">
                <a16:creationId xmlns:a16="http://schemas.microsoft.com/office/drawing/2014/main" id="{230F7E69-3619-9530-3C03-EC7536C24AE3}"/>
              </a:ext>
            </a:extLst>
          </p:cNvPr>
          <p:cNvGrpSpPr>
            <a:grpSpLocks noChangeAspect="1"/>
          </p:cNvGrpSpPr>
          <p:nvPr/>
        </p:nvGrpSpPr>
        <p:grpSpPr>
          <a:xfrm>
            <a:off x="5167626" y="6705391"/>
            <a:ext cx="232630" cy="237381"/>
            <a:chOff x="3940971" y="1055042"/>
            <a:chExt cx="228600" cy="233269"/>
          </a:xfrm>
        </p:grpSpPr>
        <p:sp>
          <p:nvSpPr>
            <p:cNvPr id="57" name="object 41">
              <a:extLst>
                <a:ext uri="{FF2B5EF4-FFF2-40B4-BE49-F238E27FC236}">
                  <a16:creationId xmlns:a16="http://schemas.microsoft.com/office/drawing/2014/main" id="{036BC7AD-656B-FF4F-E077-3EC7FE976303}"/>
                </a:ext>
              </a:extLst>
            </p:cNvPr>
            <p:cNvSpPr/>
            <p:nvPr/>
          </p:nvSpPr>
          <p:spPr>
            <a:xfrm>
              <a:off x="3962400" y="1066800"/>
              <a:ext cx="199643" cy="199643"/>
            </a:xfrm>
            <a:prstGeom prst="rect">
              <a:avLst/>
            </a:prstGeom>
            <a:blipFill>
              <a:blip r:embed="rId6" cstate="print"/>
              <a:stretch>
                <a:fillRect/>
              </a:stretch>
            </a:blipFill>
          </p:spPr>
          <p:txBody>
            <a:bodyPr wrap="square" lIns="0" tIns="0" rIns="0" bIns="0" rtlCol="0"/>
            <a:lstStyle/>
            <a:p>
              <a:endParaRPr lang="en-GB" sz="916">
                <a:solidFill>
                  <a:schemeClr val="bg1"/>
                </a:solidFill>
                <a:latin typeface="Arial" panose="020B0604020202020204" pitchFamily="34" charset="0"/>
                <a:cs typeface="Arial" panose="020B0604020202020204" pitchFamily="34" charset="0"/>
              </a:endParaRPr>
            </a:p>
          </p:txBody>
        </p:sp>
        <p:sp>
          <p:nvSpPr>
            <p:cNvPr id="58" name="Tekstiruutu 57">
              <a:extLst>
                <a:ext uri="{FF2B5EF4-FFF2-40B4-BE49-F238E27FC236}">
                  <a16:creationId xmlns:a16="http://schemas.microsoft.com/office/drawing/2014/main" id="{35A7A1A1-FD7A-7425-A47E-C1E4A991BC9D}"/>
                </a:ext>
              </a:extLst>
            </p:cNvPr>
            <p:cNvSpPr txBox="1"/>
            <p:nvPr/>
          </p:nvSpPr>
          <p:spPr>
            <a:xfrm>
              <a:off x="3940971" y="1055042"/>
              <a:ext cx="228600" cy="233269"/>
            </a:xfrm>
            <a:prstGeom prst="rect">
              <a:avLst/>
            </a:prstGeom>
            <a:noFill/>
          </p:spPr>
          <p:txBody>
            <a:bodyPr wrap="square" rtlCol="0">
              <a:spAutoFit/>
            </a:bodyPr>
            <a:lstStyle/>
            <a:p>
              <a:r>
                <a:rPr lang="en-GB" sz="916">
                  <a:solidFill>
                    <a:schemeClr val="bg1"/>
                  </a:solidFill>
                </a:rPr>
                <a:t>4</a:t>
              </a:r>
            </a:p>
          </p:txBody>
        </p:sp>
      </p:grpSp>
      <p:grpSp>
        <p:nvGrpSpPr>
          <p:cNvPr id="59" name="Ryhmä 58">
            <a:extLst>
              <a:ext uri="{FF2B5EF4-FFF2-40B4-BE49-F238E27FC236}">
                <a16:creationId xmlns:a16="http://schemas.microsoft.com/office/drawing/2014/main" id="{8D6486CF-E89E-F8D3-FF2D-08A696F74308}"/>
              </a:ext>
            </a:extLst>
          </p:cNvPr>
          <p:cNvGrpSpPr>
            <a:grpSpLocks noChangeAspect="1"/>
          </p:cNvGrpSpPr>
          <p:nvPr/>
        </p:nvGrpSpPr>
        <p:grpSpPr>
          <a:xfrm>
            <a:off x="5167626" y="7429464"/>
            <a:ext cx="232630" cy="237381"/>
            <a:chOff x="3940971" y="1055042"/>
            <a:chExt cx="228600" cy="233269"/>
          </a:xfrm>
        </p:grpSpPr>
        <p:sp>
          <p:nvSpPr>
            <p:cNvPr id="60" name="object 41">
              <a:extLst>
                <a:ext uri="{FF2B5EF4-FFF2-40B4-BE49-F238E27FC236}">
                  <a16:creationId xmlns:a16="http://schemas.microsoft.com/office/drawing/2014/main" id="{816EFF33-5DEA-ABB1-632F-ED37A8DE3F92}"/>
                </a:ext>
              </a:extLst>
            </p:cNvPr>
            <p:cNvSpPr/>
            <p:nvPr/>
          </p:nvSpPr>
          <p:spPr>
            <a:xfrm>
              <a:off x="3962400" y="1066800"/>
              <a:ext cx="199643" cy="199643"/>
            </a:xfrm>
            <a:prstGeom prst="rect">
              <a:avLst/>
            </a:prstGeom>
            <a:blipFill>
              <a:blip r:embed="rId6" cstate="print"/>
              <a:stretch>
                <a:fillRect/>
              </a:stretch>
            </a:blipFill>
          </p:spPr>
          <p:txBody>
            <a:bodyPr wrap="square" lIns="0" tIns="0" rIns="0" bIns="0" rtlCol="0"/>
            <a:lstStyle/>
            <a:p>
              <a:endParaRPr lang="en-GB" sz="916">
                <a:solidFill>
                  <a:schemeClr val="bg1"/>
                </a:solidFill>
                <a:latin typeface="Arial" panose="020B0604020202020204" pitchFamily="34" charset="0"/>
                <a:cs typeface="Arial" panose="020B0604020202020204" pitchFamily="34" charset="0"/>
              </a:endParaRPr>
            </a:p>
          </p:txBody>
        </p:sp>
        <p:sp>
          <p:nvSpPr>
            <p:cNvPr id="61" name="Tekstiruutu 60">
              <a:extLst>
                <a:ext uri="{FF2B5EF4-FFF2-40B4-BE49-F238E27FC236}">
                  <a16:creationId xmlns:a16="http://schemas.microsoft.com/office/drawing/2014/main" id="{A57B8C76-C0E4-9A74-1E73-BEC0CDB7962D}"/>
                </a:ext>
              </a:extLst>
            </p:cNvPr>
            <p:cNvSpPr txBox="1"/>
            <p:nvPr/>
          </p:nvSpPr>
          <p:spPr>
            <a:xfrm>
              <a:off x="3940971" y="1055042"/>
              <a:ext cx="228600" cy="233269"/>
            </a:xfrm>
            <a:prstGeom prst="rect">
              <a:avLst/>
            </a:prstGeom>
            <a:noFill/>
          </p:spPr>
          <p:txBody>
            <a:bodyPr wrap="square" rtlCol="0">
              <a:spAutoFit/>
            </a:bodyPr>
            <a:lstStyle/>
            <a:p>
              <a:r>
                <a:rPr lang="en-GB" sz="916">
                  <a:solidFill>
                    <a:schemeClr val="bg1"/>
                  </a:solidFill>
                </a:rPr>
                <a:t>5</a:t>
              </a:r>
            </a:p>
          </p:txBody>
        </p:sp>
      </p:grpSp>
      <p:grpSp>
        <p:nvGrpSpPr>
          <p:cNvPr id="62" name="Ryhmä 61">
            <a:extLst>
              <a:ext uri="{FF2B5EF4-FFF2-40B4-BE49-F238E27FC236}">
                <a16:creationId xmlns:a16="http://schemas.microsoft.com/office/drawing/2014/main" id="{42924298-49DA-03D2-AD9F-2C83F32C518A}"/>
              </a:ext>
            </a:extLst>
          </p:cNvPr>
          <p:cNvGrpSpPr>
            <a:grpSpLocks noChangeAspect="1"/>
          </p:cNvGrpSpPr>
          <p:nvPr/>
        </p:nvGrpSpPr>
        <p:grpSpPr>
          <a:xfrm>
            <a:off x="5167626" y="8127354"/>
            <a:ext cx="232630" cy="237381"/>
            <a:chOff x="3940971" y="1512242"/>
            <a:chExt cx="228600" cy="233269"/>
          </a:xfrm>
        </p:grpSpPr>
        <p:sp>
          <p:nvSpPr>
            <p:cNvPr id="63" name="object 41">
              <a:extLst>
                <a:ext uri="{FF2B5EF4-FFF2-40B4-BE49-F238E27FC236}">
                  <a16:creationId xmlns:a16="http://schemas.microsoft.com/office/drawing/2014/main" id="{9D47EFB7-D758-65BD-1AA3-FA05763BDE67}"/>
                </a:ext>
              </a:extLst>
            </p:cNvPr>
            <p:cNvSpPr/>
            <p:nvPr/>
          </p:nvSpPr>
          <p:spPr>
            <a:xfrm>
              <a:off x="3962400" y="1527538"/>
              <a:ext cx="199643" cy="199643"/>
            </a:xfrm>
            <a:prstGeom prst="rect">
              <a:avLst/>
            </a:prstGeom>
            <a:blipFill>
              <a:blip r:embed="rId6" cstate="print"/>
              <a:stretch>
                <a:fillRect/>
              </a:stretch>
            </a:blipFill>
          </p:spPr>
          <p:txBody>
            <a:bodyPr wrap="square" lIns="0" tIns="0" rIns="0" bIns="0" rtlCol="0"/>
            <a:lstStyle/>
            <a:p>
              <a:endParaRPr lang="en-GB" sz="916">
                <a:solidFill>
                  <a:schemeClr val="bg1"/>
                </a:solidFill>
                <a:latin typeface="Arial" panose="020B0604020202020204" pitchFamily="34" charset="0"/>
                <a:cs typeface="Arial" panose="020B0604020202020204" pitchFamily="34" charset="0"/>
              </a:endParaRPr>
            </a:p>
          </p:txBody>
        </p:sp>
        <p:sp>
          <p:nvSpPr>
            <p:cNvPr id="64" name="Tekstiruutu 63">
              <a:extLst>
                <a:ext uri="{FF2B5EF4-FFF2-40B4-BE49-F238E27FC236}">
                  <a16:creationId xmlns:a16="http://schemas.microsoft.com/office/drawing/2014/main" id="{FB0F95C0-6B90-F344-1C09-6CD33F3AE6E5}"/>
                </a:ext>
              </a:extLst>
            </p:cNvPr>
            <p:cNvSpPr txBox="1"/>
            <p:nvPr/>
          </p:nvSpPr>
          <p:spPr>
            <a:xfrm>
              <a:off x="3940971" y="1512242"/>
              <a:ext cx="228600" cy="233269"/>
            </a:xfrm>
            <a:prstGeom prst="rect">
              <a:avLst/>
            </a:prstGeom>
            <a:noFill/>
          </p:spPr>
          <p:txBody>
            <a:bodyPr wrap="square" rtlCol="0">
              <a:spAutoFit/>
            </a:bodyPr>
            <a:lstStyle/>
            <a:p>
              <a:r>
                <a:rPr lang="en-GB" sz="916">
                  <a:solidFill>
                    <a:schemeClr val="bg1"/>
                  </a:solidFill>
                </a:rPr>
                <a:t>6</a:t>
              </a:r>
            </a:p>
          </p:txBody>
        </p:sp>
      </p:grpSp>
      <p:sp>
        <p:nvSpPr>
          <p:cNvPr id="65" name="object 39">
            <a:extLst>
              <a:ext uri="{FF2B5EF4-FFF2-40B4-BE49-F238E27FC236}">
                <a16:creationId xmlns:a16="http://schemas.microsoft.com/office/drawing/2014/main" id="{13887A3E-9B6A-C3F4-EFAB-92DD52D0C12B}"/>
              </a:ext>
            </a:extLst>
          </p:cNvPr>
          <p:cNvSpPr>
            <a:spLocks noChangeAspect="1"/>
          </p:cNvSpPr>
          <p:nvPr/>
        </p:nvSpPr>
        <p:spPr>
          <a:xfrm>
            <a:off x="6707670" y="4405276"/>
            <a:ext cx="4342424" cy="715337"/>
          </a:xfrm>
          <a:custGeom>
            <a:avLst/>
            <a:gdLst/>
            <a:ahLst/>
            <a:cxnLst/>
            <a:rect l="l" t="t" r="r" b="b"/>
            <a:pathLst>
              <a:path w="1219200" h="702944">
                <a:moveTo>
                  <a:pt x="0" y="702563"/>
                </a:moveTo>
                <a:lnTo>
                  <a:pt x="1219200" y="702563"/>
                </a:lnTo>
                <a:lnTo>
                  <a:pt x="1219200" y="0"/>
                </a:lnTo>
                <a:lnTo>
                  <a:pt x="0" y="0"/>
                </a:lnTo>
                <a:lnTo>
                  <a:pt x="0" y="702563"/>
                </a:lnTo>
                <a:close/>
              </a:path>
            </a:pathLst>
          </a:custGeom>
          <a:solidFill>
            <a:schemeClr val="tx2">
              <a:lumMod val="40000"/>
              <a:lumOff val="60000"/>
            </a:schemeClr>
          </a:solidFill>
          <a:ln>
            <a:solidFill>
              <a:schemeClr val="accent1"/>
            </a:solidFill>
          </a:ln>
        </p:spPr>
        <p:txBody>
          <a:bodyPr wrap="square" lIns="0" tIns="0" rIns="0" bIns="0" rtlCol="0" anchor="ctr"/>
          <a:lstStyle/>
          <a:p>
            <a:pPr marL="93696" algn="ctr"/>
            <a:endParaRPr lang="en-GB" sz="916" b="1" dirty="0">
              <a:solidFill>
                <a:srgbClr val="FFFFFF"/>
              </a:solidFill>
              <a:latin typeface="Arial"/>
              <a:cs typeface="Arial"/>
            </a:endParaRPr>
          </a:p>
          <a:p>
            <a:pPr marL="93696" algn="ctr"/>
            <a:r>
              <a:rPr lang="en-GB" sz="916" spc="-5" dirty="0">
                <a:latin typeface="Arial"/>
                <a:cs typeface="Arial"/>
              </a:rPr>
              <a:t>So far, </a:t>
            </a:r>
            <a:r>
              <a:rPr lang="en-GB" sz="916" spc="-5" dirty="0" err="1">
                <a:latin typeface="Arial"/>
                <a:cs typeface="Arial"/>
              </a:rPr>
              <a:t>Snoretta</a:t>
            </a:r>
            <a:r>
              <a:rPr lang="en-GB" sz="916" spc="-5" dirty="0">
                <a:latin typeface="Arial"/>
                <a:cs typeface="Arial"/>
              </a:rPr>
              <a:t> has been a product development company, focusing solely on its revolutionary new solution. The Company requires new resources for the go-to-market process, intensified, parallel product development and setting up the support organisation</a:t>
            </a:r>
            <a:endParaRPr lang="en-GB" sz="916" dirty="0">
              <a:latin typeface="Arial"/>
              <a:cs typeface="Arial"/>
            </a:endParaRPr>
          </a:p>
          <a:p>
            <a:pPr marL="93696" algn="ctr"/>
            <a:endParaRPr lang="en-GB" sz="916" b="1" dirty="0">
              <a:solidFill>
                <a:srgbClr val="FFFFFF"/>
              </a:solidFill>
              <a:latin typeface="Arial"/>
              <a:cs typeface="Arial"/>
            </a:endParaRPr>
          </a:p>
        </p:txBody>
      </p:sp>
      <p:sp>
        <p:nvSpPr>
          <p:cNvPr id="66" name="object 39">
            <a:extLst>
              <a:ext uri="{FF2B5EF4-FFF2-40B4-BE49-F238E27FC236}">
                <a16:creationId xmlns:a16="http://schemas.microsoft.com/office/drawing/2014/main" id="{73919756-CDA2-D6D8-7EB1-363BFBC2327B}"/>
              </a:ext>
            </a:extLst>
          </p:cNvPr>
          <p:cNvSpPr>
            <a:spLocks noChangeAspect="1"/>
          </p:cNvSpPr>
          <p:nvPr/>
        </p:nvSpPr>
        <p:spPr>
          <a:xfrm>
            <a:off x="6707671" y="5240805"/>
            <a:ext cx="4342424" cy="715337"/>
          </a:xfrm>
          <a:custGeom>
            <a:avLst/>
            <a:gdLst/>
            <a:ahLst/>
            <a:cxnLst/>
            <a:rect l="l" t="t" r="r" b="b"/>
            <a:pathLst>
              <a:path w="1219200" h="702944">
                <a:moveTo>
                  <a:pt x="0" y="702563"/>
                </a:moveTo>
                <a:lnTo>
                  <a:pt x="1219200" y="702563"/>
                </a:lnTo>
                <a:lnTo>
                  <a:pt x="1219200" y="0"/>
                </a:lnTo>
                <a:lnTo>
                  <a:pt x="0" y="0"/>
                </a:lnTo>
                <a:lnTo>
                  <a:pt x="0" y="702563"/>
                </a:lnTo>
                <a:close/>
              </a:path>
            </a:pathLst>
          </a:custGeom>
          <a:solidFill>
            <a:schemeClr val="tx2">
              <a:lumMod val="40000"/>
              <a:lumOff val="60000"/>
            </a:schemeClr>
          </a:solidFill>
        </p:spPr>
        <p:txBody>
          <a:bodyPr wrap="square" lIns="0" tIns="0" rIns="0" bIns="0" rtlCol="0" anchor="ctr"/>
          <a:lstStyle/>
          <a:p>
            <a:pPr marL="212592" marR="208714" indent="1292" algn="ctr">
              <a:spcBef>
                <a:spcPts val="819"/>
              </a:spcBef>
            </a:pPr>
            <a:br>
              <a:rPr lang="en-GB" sz="916" spc="-5" dirty="0">
                <a:solidFill>
                  <a:srgbClr val="FFFFFF"/>
                </a:solidFill>
                <a:latin typeface="Arial"/>
                <a:cs typeface="Arial"/>
              </a:rPr>
            </a:br>
            <a:r>
              <a:rPr lang="en-GB" sz="916" spc="-5" dirty="0">
                <a:latin typeface="Arial"/>
                <a:cs typeface="Arial"/>
              </a:rPr>
              <a:t>The amount of financing required for marketing depends on the future partnering strategy. Presently, Breathe is conducting several discussions with potential partners in various territories.</a:t>
            </a:r>
            <a:endParaRPr lang="en-GB" sz="916" dirty="0">
              <a:latin typeface="Arial"/>
              <a:cs typeface="Arial"/>
            </a:endParaRPr>
          </a:p>
          <a:p>
            <a:pPr marL="93696" algn="ctr"/>
            <a:endParaRPr lang="en-GB" sz="916" b="1" dirty="0">
              <a:solidFill>
                <a:srgbClr val="FFFFFF"/>
              </a:solidFill>
              <a:latin typeface="Arial"/>
              <a:cs typeface="Arial"/>
            </a:endParaRPr>
          </a:p>
        </p:txBody>
      </p:sp>
      <p:sp>
        <p:nvSpPr>
          <p:cNvPr id="67" name="object 39">
            <a:extLst>
              <a:ext uri="{FF2B5EF4-FFF2-40B4-BE49-F238E27FC236}">
                <a16:creationId xmlns:a16="http://schemas.microsoft.com/office/drawing/2014/main" id="{3BCF3863-30CC-F5E2-8D1C-1388A6341F45}"/>
              </a:ext>
            </a:extLst>
          </p:cNvPr>
          <p:cNvSpPr>
            <a:spLocks noChangeAspect="1"/>
          </p:cNvSpPr>
          <p:nvPr/>
        </p:nvSpPr>
        <p:spPr>
          <a:xfrm>
            <a:off x="6707670" y="6083913"/>
            <a:ext cx="4341130" cy="593101"/>
          </a:xfrm>
          <a:custGeom>
            <a:avLst/>
            <a:gdLst/>
            <a:ahLst/>
            <a:cxnLst/>
            <a:rect l="l" t="t" r="r" b="b"/>
            <a:pathLst>
              <a:path w="1219200" h="702944">
                <a:moveTo>
                  <a:pt x="0" y="702563"/>
                </a:moveTo>
                <a:lnTo>
                  <a:pt x="1219200" y="702563"/>
                </a:lnTo>
                <a:lnTo>
                  <a:pt x="1219200" y="0"/>
                </a:lnTo>
                <a:lnTo>
                  <a:pt x="0" y="0"/>
                </a:lnTo>
                <a:lnTo>
                  <a:pt x="0" y="702563"/>
                </a:lnTo>
                <a:close/>
              </a:path>
            </a:pathLst>
          </a:custGeom>
          <a:solidFill>
            <a:schemeClr val="tx2">
              <a:lumMod val="40000"/>
              <a:lumOff val="60000"/>
            </a:schemeClr>
          </a:solidFill>
        </p:spPr>
        <p:txBody>
          <a:bodyPr wrap="square" lIns="0" tIns="0" rIns="0" bIns="0" rtlCol="0" anchor="ctr"/>
          <a:lstStyle/>
          <a:p>
            <a:pPr marL="65264" marR="61387" indent="4523" algn="ctr">
              <a:spcBef>
                <a:spcPts val="539"/>
              </a:spcBef>
            </a:pPr>
            <a:br>
              <a:rPr lang="en-GB" sz="916" spc="-5" dirty="0">
                <a:solidFill>
                  <a:srgbClr val="FFFFFF"/>
                </a:solidFill>
                <a:latin typeface="Arial"/>
                <a:cs typeface="Arial"/>
              </a:rPr>
            </a:br>
            <a:r>
              <a:rPr lang="en-GB" sz="916" spc="-5" dirty="0">
                <a:latin typeface="Arial"/>
                <a:cs typeface="Arial"/>
              </a:rPr>
              <a:t>The </a:t>
            </a:r>
            <a:r>
              <a:rPr lang="en-GB" sz="916" dirty="0">
                <a:latin typeface="Arial"/>
                <a:cs typeface="Arial"/>
              </a:rPr>
              <a:t>company </a:t>
            </a:r>
            <a:r>
              <a:rPr lang="en-GB" sz="916" spc="-5" dirty="0">
                <a:latin typeface="Arial"/>
                <a:cs typeface="Arial"/>
              </a:rPr>
              <a:t>will </a:t>
            </a:r>
            <a:r>
              <a:rPr lang="en-GB" sz="916" dirty="0">
                <a:latin typeface="Arial"/>
                <a:cs typeface="Arial"/>
              </a:rPr>
              <a:t>spend a part of the proceeds </a:t>
            </a:r>
            <a:r>
              <a:rPr lang="en-GB" sz="916" spc="-5" dirty="0">
                <a:latin typeface="Arial"/>
                <a:cs typeface="Arial"/>
              </a:rPr>
              <a:t>on </a:t>
            </a:r>
            <a:r>
              <a:rPr lang="en-GB" sz="916" dirty="0">
                <a:latin typeface="Arial"/>
                <a:cs typeface="Arial"/>
              </a:rPr>
              <a:t>increasing headcount  </a:t>
            </a:r>
            <a:r>
              <a:rPr lang="en-GB" sz="916" spc="-5" dirty="0">
                <a:latin typeface="Arial"/>
                <a:cs typeface="Arial"/>
              </a:rPr>
              <a:t>and </a:t>
            </a:r>
            <a:r>
              <a:rPr lang="en-GB" sz="916" dirty="0">
                <a:latin typeface="Arial"/>
                <a:cs typeface="Arial"/>
              </a:rPr>
              <a:t>breaking </a:t>
            </a:r>
            <a:r>
              <a:rPr lang="en-GB" sz="916" spc="-5" dirty="0">
                <a:latin typeface="Arial"/>
                <a:cs typeface="Arial"/>
              </a:rPr>
              <a:t>into the other Nordic </a:t>
            </a:r>
            <a:r>
              <a:rPr lang="en-GB" sz="916" dirty="0">
                <a:latin typeface="Arial"/>
                <a:cs typeface="Arial"/>
              </a:rPr>
              <a:t>countries, </a:t>
            </a:r>
            <a:r>
              <a:rPr lang="en-GB" sz="916" spc="-5" dirty="0">
                <a:latin typeface="Arial"/>
                <a:cs typeface="Arial"/>
              </a:rPr>
              <a:t>followed by </a:t>
            </a:r>
            <a:r>
              <a:rPr lang="en-GB" sz="916" dirty="0">
                <a:latin typeface="Arial"/>
                <a:cs typeface="Arial"/>
              </a:rPr>
              <a:t>other EU countries and the USA</a:t>
            </a:r>
          </a:p>
        </p:txBody>
      </p:sp>
      <p:sp>
        <p:nvSpPr>
          <p:cNvPr id="68" name="object 39">
            <a:extLst>
              <a:ext uri="{FF2B5EF4-FFF2-40B4-BE49-F238E27FC236}">
                <a16:creationId xmlns:a16="http://schemas.microsoft.com/office/drawing/2014/main" id="{B46340A3-4B80-EF2D-16E2-648CABF9A009}"/>
              </a:ext>
            </a:extLst>
          </p:cNvPr>
          <p:cNvSpPr>
            <a:spLocks noChangeAspect="1"/>
          </p:cNvSpPr>
          <p:nvPr/>
        </p:nvSpPr>
        <p:spPr>
          <a:xfrm>
            <a:off x="6707671" y="6792553"/>
            <a:ext cx="4341130" cy="593101"/>
          </a:xfrm>
          <a:custGeom>
            <a:avLst/>
            <a:gdLst/>
            <a:ahLst/>
            <a:cxnLst/>
            <a:rect l="l" t="t" r="r" b="b"/>
            <a:pathLst>
              <a:path w="1219200" h="702944">
                <a:moveTo>
                  <a:pt x="0" y="702563"/>
                </a:moveTo>
                <a:lnTo>
                  <a:pt x="1219200" y="702563"/>
                </a:lnTo>
                <a:lnTo>
                  <a:pt x="1219200" y="0"/>
                </a:lnTo>
                <a:lnTo>
                  <a:pt x="0" y="0"/>
                </a:lnTo>
                <a:lnTo>
                  <a:pt x="0" y="702563"/>
                </a:lnTo>
                <a:close/>
              </a:path>
            </a:pathLst>
          </a:custGeom>
          <a:solidFill>
            <a:schemeClr val="tx2">
              <a:lumMod val="40000"/>
              <a:lumOff val="60000"/>
            </a:schemeClr>
          </a:solidFill>
        </p:spPr>
        <p:txBody>
          <a:bodyPr wrap="square" lIns="0" tIns="0" rIns="0" bIns="0" rtlCol="0" anchor="ctr"/>
          <a:lstStyle/>
          <a:p>
            <a:pPr marL="117604" marR="113727" algn="ctr">
              <a:spcBef>
                <a:spcPts val="5"/>
              </a:spcBef>
            </a:pPr>
            <a:r>
              <a:rPr lang="en-GB" sz="916" dirty="0">
                <a:latin typeface="Arial"/>
                <a:cs typeface="Arial"/>
              </a:rPr>
              <a:t>In </a:t>
            </a:r>
            <a:r>
              <a:rPr lang="en-GB" sz="916" spc="-5" dirty="0">
                <a:latin typeface="Arial"/>
                <a:cs typeface="Arial"/>
              </a:rPr>
              <a:t>order </a:t>
            </a:r>
            <a:r>
              <a:rPr lang="en-GB" sz="916" dirty="0">
                <a:latin typeface="Arial"/>
                <a:cs typeface="Arial"/>
              </a:rPr>
              <a:t>to successfully implement the </a:t>
            </a:r>
            <a:r>
              <a:rPr lang="en-GB" sz="916" spc="-5" dirty="0">
                <a:latin typeface="Arial"/>
                <a:cs typeface="Arial"/>
              </a:rPr>
              <a:t>current and future new services. </a:t>
            </a:r>
            <a:br>
              <a:rPr lang="en-GB" sz="916" spc="-5" dirty="0">
                <a:latin typeface="Arial"/>
                <a:cs typeface="Arial"/>
              </a:rPr>
            </a:br>
            <a:r>
              <a:rPr lang="en-GB" sz="916" spc="-5" dirty="0">
                <a:latin typeface="Arial"/>
                <a:cs typeface="Arial"/>
              </a:rPr>
              <a:t>p</a:t>
            </a:r>
            <a:r>
              <a:rPr lang="en-GB" sz="916" dirty="0">
                <a:latin typeface="Arial"/>
                <a:cs typeface="Arial"/>
              </a:rPr>
              <a:t>rocesses for R&amp;D, quality management, order and </a:t>
            </a:r>
            <a:r>
              <a:rPr lang="en-GB" sz="916" spc="-5" dirty="0">
                <a:latin typeface="Arial"/>
                <a:cs typeface="Arial"/>
              </a:rPr>
              <a:t>delivery management, </a:t>
            </a:r>
            <a:r>
              <a:rPr lang="en-GB" sz="916" dirty="0">
                <a:latin typeface="Arial"/>
                <a:cs typeface="Arial"/>
              </a:rPr>
              <a:t>customer care </a:t>
            </a:r>
            <a:r>
              <a:rPr lang="en-GB" sz="916" spc="-5" dirty="0">
                <a:latin typeface="Arial"/>
                <a:cs typeface="Arial"/>
              </a:rPr>
              <a:t>and </a:t>
            </a:r>
            <a:r>
              <a:rPr lang="en-GB" sz="916" dirty="0">
                <a:latin typeface="Arial"/>
                <a:cs typeface="Arial"/>
              </a:rPr>
              <a:t>operations </a:t>
            </a:r>
            <a:r>
              <a:rPr lang="en-GB" sz="916" spc="-5" dirty="0">
                <a:latin typeface="Arial"/>
                <a:cs typeface="Arial"/>
              </a:rPr>
              <a:t>are</a:t>
            </a:r>
            <a:r>
              <a:rPr lang="en-GB" sz="916" spc="-132" dirty="0">
                <a:latin typeface="Arial"/>
                <a:cs typeface="Arial"/>
              </a:rPr>
              <a:t> </a:t>
            </a:r>
            <a:r>
              <a:rPr lang="en-GB" sz="916" spc="-5" dirty="0">
                <a:latin typeface="Arial"/>
                <a:cs typeface="Arial"/>
              </a:rPr>
              <a:t>required</a:t>
            </a:r>
            <a:endParaRPr lang="en-GB" sz="916" dirty="0">
              <a:latin typeface="Arial"/>
              <a:cs typeface="Arial"/>
            </a:endParaRPr>
          </a:p>
        </p:txBody>
      </p:sp>
      <p:sp>
        <p:nvSpPr>
          <p:cNvPr id="69" name="object 39">
            <a:extLst>
              <a:ext uri="{FF2B5EF4-FFF2-40B4-BE49-F238E27FC236}">
                <a16:creationId xmlns:a16="http://schemas.microsoft.com/office/drawing/2014/main" id="{22F7D253-BD8D-2C4F-E6CA-BD614AA33440}"/>
              </a:ext>
            </a:extLst>
          </p:cNvPr>
          <p:cNvSpPr>
            <a:spLocks noChangeAspect="1"/>
          </p:cNvSpPr>
          <p:nvPr/>
        </p:nvSpPr>
        <p:spPr>
          <a:xfrm>
            <a:off x="6707671" y="7511555"/>
            <a:ext cx="4341130" cy="593101"/>
          </a:xfrm>
          <a:custGeom>
            <a:avLst/>
            <a:gdLst/>
            <a:ahLst/>
            <a:cxnLst/>
            <a:rect l="l" t="t" r="r" b="b"/>
            <a:pathLst>
              <a:path w="1219200" h="702944">
                <a:moveTo>
                  <a:pt x="0" y="702563"/>
                </a:moveTo>
                <a:lnTo>
                  <a:pt x="1219200" y="702563"/>
                </a:lnTo>
                <a:lnTo>
                  <a:pt x="1219200" y="0"/>
                </a:lnTo>
                <a:lnTo>
                  <a:pt x="0" y="0"/>
                </a:lnTo>
                <a:lnTo>
                  <a:pt x="0" y="702563"/>
                </a:lnTo>
                <a:close/>
              </a:path>
            </a:pathLst>
          </a:custGeom>
          <a:solidFill>
            <a:schemeClr val="tx2">
              <a:lumMod val="40000"/>
              <a:lumOff val="60000"/>
            </a:schemeClr>
          </a:solidFill>
        </p:spPr>
        <p:txBody>
          <a:bodyPr wrap="square" lIns="0" tIns="0" rIns="0" bIns="0" rtlCol="0" anchor="ctr"/>
          <a:lstStyle/>
          <a:p>
            <a:pPr algn="ctr">
              <a:lnSpc>
                <a:spcPct val="100000"/>
              </a:lnSpc>
            </a:pPr>
            <a:r>
              <a:rPr lang="en-GB" sz="916" spc="-5" dirty="0">
                <a:latin typeface="Arial"/>
                <a:cs typeface="Arial"/>
              </a:rPr>
              <a:t>Enabling growth and </a:t>
            </a:r>
            <a:r>
              <a:rPr lang="en-GB" sz="916" dirty="0">
                <a:latin typeface="Arial"/>
                <a:cs typeface="Arial"/>
              </a:rPr>
              <a:t>ensuring </a:t>
            </a:r>
            <a:r>
              <a:rPr lang="en-GB" sz="916" spc="-5" dirty="0">
                <a:latin typeface="Arial"/>
                <a:cs typeface="Arial"/>
              </a:rPr>
              <a:t>quality and </a:t>
            </a:r>
            <a:r>
              <a:rPr lang="en-GB" sz="916" dirty="0">
                <a:latin typeface="Arial"/>
                <a:cs typeface="Arial"/>
              </a:rPr>
              <a:t>profitability </a:t>
            </a:r>
            <a:r>
              <a:rPr lang="en-GB" sz="916" spc="-5" dirty="0">
                <a:latin typeface="Arial"/>
                <a:cs typeface="Arial"/>
              </a:rPr>
              <a:t>requires </a:t>
            </a:r>
            <a:r>
              <a:rPr lang="en-GB" sz="916" dirty="0">
                <a:latin typeface="Arial"/>
                <a:cs typeface="Arial"/>
              </a:rPr>
              <a:t>solutions</a:t>
            </a:r>
            <a:r>
              <a:rPr lang="en-GB" sz="916" spc="-137" dirty="0">
                <a:latin typeface="Arial"/>
                <a:cs typeface="Arial"/>
              </a:rPr>
              <a:t> </a:t>
            </a:r>
            <a:r>
              <a:rPr lang="en-GB" sz="916" dirty="0">
                <a:latin typeface="Arial"/>
                <a:cs typeface="Arial"/>
              </a:rPr>
              <a:t>that</a:t>
            </a:r>
          </a:p>
          <a:p>
            <a:pPr algn="ctr">
              <a:lnSpc>
                <a:spcPct val="100000"/>
              </a:lnSpc>
            </a:pPr>
            <a:r>
              <a:rPr lang="en-GB" sz="916" dirty="0">
                <a:latin typeface="Arial"/>
                <a:cs typeface="Arial"/>
              </a:rPr>
              <a:t>are compliant according to </a:t>
            </a:r>
            <a:r>
              <a:rPr lang="en-GB" sz="916" spc="-5" dirty="0">
                <a:latin typeface="Arial"/>
                <a:cs typeface="Arial"/>
              </a:rPr>
              <a:t>GDPR </a:t>
            </a:r>
            <a:r>
              <a:rPr lang="en-GB" sz="916" dirty="0">
                <a:latin typeface="Arial"/>
                <a:cs typeface="Arial"/>
              </a:rPr>
              <a:t>as well as </a:t>
            </a:r>
            <a:r>
              <a:rPr lang="en-GB" sz="916" spc="-5" dirty="0">
                <a:latin typeface="Arial"/>
                <a:cs typeface="Arial"/>
              </a:rPr>
              <a:t>other regulations and </a:t>
            </a:r>
            <a:r>
              <a:rPr lang="en-GB" sz="916" dirty="0">
                <a:latin typeface="Arial"/>
                <a:cs typeface="Arial"/>
              </a:rPr>
              <a:t>standards</a:t>
            </a:r>
          </a:p>
        </p:txBody>
      </p:sp>
      <p:sp useBgFill="1">
        <p:nvSpPr>
          <p:cNvPr id="70" name="object 39">
            <a:extLst>
              <a:ext uri="{FF2B5EF4-FFF2-40B4-BE49-F238E27FC236}">
                <a16:creationId xmlns:a16="http://schemas.microsoft.com/office/drawing/2014/main" id="{06CDA388-24F8-E0C2-80DA-BF65A5174DF0}"/>
              </a:ext>
            </a:extLst>
          </p:cNvPr>
          <p:cNvSpPr>
            <a:spLocks noChangeAspect="1"/>
          </p:cNvSpPr>
          <p:nvPr/>
        </p:nvSpPr>
        <p:spPr>
          <a:xfrm>
            <a:off x="6707671" y="8237816"/>
            <a:ext cx="4341130" cy="593101"/>
          </a:xfrm>
          <a:custGeom>
            <a:avLst/>
            <a:gdLst/>
            <a:ahLst/>
            <a:cxnLst/>
            <a:rect l="l" t="t" r="r" b="b"/>
            <a:pathLst>
              <a:path w="1219200" h="702944">
                <a:moveTo>
                  <a:pt x="0" y="702563"/>
                </a:moveTo>
                <a:lnTo>
                  <a:pt x="1219200" y="702563"/>
                </a:lnTo>
                <a:lnTo>
                  <a:pt x="1219200" y="0"/>
                </a:lnTo>
                <a:lnTo>
                  <a:pt x="0" y="0"/>
                </a:lnTo>
                <a:lnTo>
                  <a:pt x="0" y="702563"/>
                </a:lnTo>
                <a:close/>
              </a:path>
            </a:pathLst>
          </a:custGeom>
        </p:spPr>
        <p:txBody>
          <a:bodyPr wrap="square" lIns="0" tIns="0" rIns="0" bIns="0" rtlCol="0" anchor="ctr"/>
          <a:lstStyle/>
          <a:p>
            <a:pPr algn="ctr">
              <a:lnSpc>
                <a:spcPct val="100000"/>
              </a:lnSpc>
            </a:pPr>
            <a:endParaRPr lang="en-GB" sz="916" spc="-5">
              <a:solidFill>
                <a:srgbClr val="FFFFFF"/>
              </a:solidFill>
              <a:latin typeface="Arial"/>
              <a:cs typeface="Arial"/>
            </a:endParaRPr>
          </a:p>
          <a:p>
            <a:pPr algn="ctr">
              <a:lnSpc>
                <a:spcPct val="100000"/>
              </a:lnSpc>
            </a:pPr>
            <a:r>
              <a:rPr lang="en-GB" sz="916" spc="-5">
                <a:solidFill>
                  <a:srgbClr val="FFFFFF"/>
                </a:solidFill>
                <a:latin typeface="Arial"/>
                <a:cs typeface="Arial"/>
              </a:rPr>
              <a:t>Enabling growth and </a:t>
            </a:r>
            <a:r>
              <a:rPr lang="en-GB" sz="916">
                <a:solidFill>
                  <a:srgbClr val="FFFFFF"/>
                </a:solidFill>
                <a:latin typeface="Arial"/>
                <a:cs typeface="Arial"/>
              </a:rPr>
              <a:t>ensuring </a:t>
            </a:r>
            <a:r>
              <a:rPr lang="en-GB" sz="916" spc="-5">
                <a:solidFill>
                  <a:srgbClr val="FFFFFF"/>
                </a:solidFill>
                <a:latin typeface="Arial"/>
                <a:cs typeface="Arial"/>
              </a:rPr>
              <a:t>quality and </a:t>
            </a:r>
            <a:r>
              <a:rPr lang="en-GB" sz="916">
                <a:solidFill>
                  <a:srgbClr val="FFFFFF"/>
                </a:solidFill>
                <a:latin typeface="Arial"/>
                <a:cs typeface="Arial"/>
              </a:rPr>
              <a:t>profitability </a:t>
            </a:r>
            <a:r>
              <a:rPr lang="en-GB" sz="916" spc="-5">
                <a:solidFill>
                  <a:srgbClr val="FFFFFF"/>
                </a:solidFill>
                <a:latin typeface="Arial"/>
                <a:cs typeface="Arial"/>
              </a:rPr>
              <a:t>requires </a:t>
            </a:r>
            <a:r>
              <a:rPr lang="en-GB" sz="916">
                <a:solidFill>
                  <a:srgbClr val="FFFFFF"/>
                </a:solidFill>
                <a:latin typeface="Arial"/>
                <a:cs typeface="Arial"/>
              </a:rPr>
              <a:t>solutions</a:t>
            </a:r>
            <a:r>
              <a:rPr lang="en-GB" sz="916" spc="-137">
                <a:solidFill>
                  <a:srgbClr val="FFFFFF"/>
                </a:solidFill>
                <a:latin typeface="Arial"/>
                <a:cs typeface="Arial"/>
              </a:rPr>
              <a:t> </a:t>
            </a:r>
            <a:r>
              <a:rPr lang="en-GB" sz="916">
                <a:solidFill>
                  <a:srgbClr val="FFFFFF"/>
                </a:solidFill>
                <a:latin typeface="Arial"/>
                <a:cs typeface="Arial"/>
              </a:rPr>
              <a:t>that</a:t>
            </a:r>
            <a:endParaRPr lang="en-GB" sz="916">
              <a:latin typeface="Arial"/>
              <a:cs typeface="Arial"/>
            </a:endParaRPr>
          </a:p>
          <a:p>
            <a:pPr algn="ctr">
              <a:lnSpc>
                <a:spcPct val="100000"/>
              </a:lnSpc>
            </a:pPr>
            <a:r>
              <a:rPr lang="en-GB" sz="916">
                <a:solidFill>
                  <a:srgbClr val="FFFFFF"/>
                </a:solidFill>
                <a:latin typeface="Arial"/>
                <a:cs typeface="Arial"/>
              </a:rPr>
              <a:t>are compliant according to </a:t>
            </a:r>
            <a:r>
              <a:rPr lang="en-GB" sz="916" spc="-5">
                <a:solidFill>
                  <a:srgbClr val="FFFFFF"/>
                </a:solidFill>
                <a:latin typeface="Arial"/>
                <a:cs typeface="Arial"/>
              </a:rPr>
              <a:t>GDPR </a:t>
            </a:r>
            <a:r>
              <a:rPr lang="en-GB" sz="916">
                <a:solidFill>
                  <a:srgbClr val="FFFFFF"/>
                </a:solidFill>
                <a:latin typeface="Arial"/>
                <a:cs typeface="Arial"/>
              </a:rPr>
              <a:t>as well as </a:t>
            </a:r>
            <a:r>
              <a:rPr lang="en-GB" sz="916" spc="-5">
                <a:solidFill>
                  <a:srgbClr val="FFFFFF"/>
                </a:solidFill>
                <a:latin typeface="Arial"/>
                <a:cs typeface="Arial"/>
              </a:rPr>
              <a:t>other regulations and </a:t>
            </a:r>
            <a:r>
              <a:rPr lang="en-GB" sz="916">
                <a:solidFill>
                  <a:srgbClr val="FFFFFF"/>
                </a:solidFill>
                <a:latin typeface="Arial"/>
                <a:cs typeface="Arial"/>
              </a:rPr>
              <a:t>standards</a:t>
            </a:r>
            <a:endParaRPr lang="en-GB" sz="916">
              <a:latin typeface="Arial"/>
              <a:cs typeface="Arial"/>
            </a:endParaRPr>
          </a:p>
        </p:txBody>
      </p:sp>
      <p:sp>
        <p:nvSpPr>
          <p:cNvPr id="71" name="object 39">
            <a:extLst>
              <a:ext uri="{FF2B5EF4-FFF2-40B4-BE49-F238E27FC236}">
                <a16:creationId xmlns:a16="http://schemas.microsoft.com/office/drawing/2014/main" id="{1EC8DDD0-A2D7-D776-2E5A-FB2CE34D7118}"/>
              </a:ext>
            </a:extLst>
          </p:cNvPr>
          <p:cNvSpPr>
            <a:spLocks noChangeAspect="1"/>
          </p:cNvSpPr>
          <p:nvPr/>
        </p:nvSpPr>
        <p:spPr>
          <a:xfrm>
            <a:off x="6707671" y="8248394"/>
            <a:ext cx="4341130" cy="593101"/>
          </a:xfrm>
          <a:custGeom>
            <a:avLst/>
            <a:gdLst/>
            <a:ahLst/>
            <a:cxnLst/>
            <a:rect l="l" t="t" r="r" b="b"/>
            <a:pathLst>
              <a:path w="1219200" h="702944">
                <a:moveTo>
                  <a:pt x="0" y="702563"/>
                </a:moveTo>
                <a:lnTo>
                  <a:pt x="1219200" y="702563"/>
                </a:lnTo>
                <a:lnTo>
                  <a:pt x="1219200" y="0"/>
                </a:lnTo>
                <a:lnTo>
                  <a:pt x="0" y="0"/>
                </a:lnTo>
                <a:lnTo>
                  <a:pt x="0" y="702563"/>
                </a:lnTo>
                <a:close/>
              </a:path>
            </a:pathLst>
          </a:custGeom>
          <a:solidFill>
            <a:schemeClr val="tx2">
              <a:lumMod val="40000"/>
              <a:lumOff val="60000"/>
            </a:schemeClr>
          </a:solidFill>
          <a:ln>
            <a:solidFill>
              <a:schemeClr val="accent1"/>
            </a:solidFill>
          </a:ln>
        </p:spPr>
        <p:txBody>
          <a:bodyPr wrap="square" lIns="0" tIns="0" rIns="0" bIns="0" rtlCol="0" anchor="ctr"/>
          <a:lstStyle/>
          <a:p>
            <a:pPr marL="1216103" marR="310811" indent="-899476">
              <a:spcBef>
                <a:spcPts val="5"/>
              </a:spcBef>
            </a:pPr>
            <a:r>
              <a:rPr lang="en-GB" sz="916" spc="-5" dirty="0">
                <a:latin typeface="Arial"/>
                <a:cs typeface="Arial"/>
              </a:rPr>
              <a:t>The </a:t>
            </a:r>
            <a:r>
              <a:rPr lang="en-GB" sz="916" dirty="0">
                <a:latin typeface="Arial"/>
                <a:cs typeface="Arial"/>
              </a:rPr>
              <a:t>in-house</a:t>
            </a:r>
            <a:r>
              <a:rPr lang="en-GB" sz="916" spc="-36" dirty="0">
                <a:latin typeface="Arial"/>
                <a:cs typeface="Arial"/>
              </a:rPr>
              <a:t> </a:t>
            </a:r>
            <a:r>
              <a:rPr lang="en-GB" sz="916" dirty="0">
                <a:latin typeface="Arial"/>
                <a:cs typeface="Arial"/>
              </a:rPr>
              <a:t>personnel</a:t>
            </a:r>
            <a:r>
              <a:rPr lang="en-GB" sz="916" spc="-41" dirty="0">
                <a:latin typeface="Arial"/>
                <a:cs typeface="Arial"/>
              </a:rPr>
              <a:t> </a:t>
            </a:r>
            <a:r>
              <a:rPr lang="en-GB" sz="916" dirty="0">
                <a:latin typeface="Arial"/>
                <a:cs typeface="Arial"/>
              </a:rPr>
              <a:t>resources</a:t>
            </a:r>
            <a:r>
              <a:rPr lang="en-GB" sz="916" spc="-31" dirty="0">
                <a:latin typeface="Arial"/>
                <a:cs typeface="Arial"/>
              </a:rPr>
              <a:t> </a:t>
            </a:r>
            <a:r>
              <a:rPr lang="en-GB" sz="916" spc="-5" dirty="0">
                <a:latin typeface="Arial"/>
                <a:cs typeface="Arial"/>
              </a:rPr>
              <a:t>and</a:t>
            </a:r>
            <a:r>
              <a:rPr lang="en-GB" sz="916" spc="-15" dirty="0">
                <a:latin typeface="Arial"/>
                <a:cs typeface="Arial"/>
              </a:rPr>
              <a:t> </a:t>
            </a:r>
            <a:r>
              <a:rPr lang="en-GB" sz="916" dirty="0">
                <a:latin typeface="Arial"/>
                <a:cs typeface="Arial"/>
              </a:rPr>
              <a:t>competence</a:t>
            </a:r>
            <a:r>
              <a:rPr lang="en-GB" sz="916" spc="-46" dirty="0">
                <a:latin typeface="Arial"/>
                <a:cs typeface="Arial"/>
              </a:rPr>
              <a:t> </a:t>
            </a:r>
            <a:r>
              <a:rPr lang="en-GB" sz="916" spc="-5" dirty="0">
                <a:latin typeface="Arial"/>
                <a:cs typeface="Arial"/>
              </a:rPr>
              <a:t>are </a:t>
            </a:r>
            <a:r>
              <a:rPr lang="en-GB" sz="916" dirty="0">
                <a:latin typeface="Arial"/>
                <a:cs typeface="Arial"/>
              </a:rPr>
              <a:t>crucial</a:t>
            </a:r>
            <a:r>
              <a:rPr lang="en-GB" sz="916" spc="-25" dirty="0">
                <a:latin typeface="Arial"/>
                <a:cs typeface="Arial"/>
              </a:rPr>
              <a:t> </a:t>
            </a:r>
            <a:r>
              <a:rPr lang="en-GB" sz="916" dirty="0">
                <a:latin typeface="Arial"/>
                <a:cs typeface="Arial"/>
              </a:rPr>
              <a:t>for</a:t>
            </a:r>
            <a:r>
              <a:rPr lang="en-GB" sz="916" spc="-10" dirty="0">
                <a:latin typeface="Arial"/>
                <a:cs typeface="Arial"/>
              </a:rPr>
              <a:t> </a:t>
            </a:r>
            <a:r>
              <a:rPr lang="en-GB" sz="916" dirty="0">
                <a:latin typeface="Arial"/>
                <a:cs typeface="Arial"/>
              </a:rPr>
              <a:t>the  </a:t>
            </a:r>
            <a:r>
              <a:rPr lang="en-GB" sz="916" spc="-5" dirty="0">
                <a:latin typeface="Arial"/>
                <a:cs typeface="Arial"/>
              </a:rPr>
              <a:t>realization </a:t>
            </a:r>
            <a:r>
              <a:rPr lang="en-GB" sz="916" dirty="0">
                <a:latin typeface="Arial"/>
                <a:cs typeface="Arial"/>
              </a:rPr>
              <a:t>of the </a:t>
            </a:r>
            <a:r>
              <a:rPr lang="en-GB" sz="916" spc="-5" dirty="0">
                <a:latin typeface="Arial"/>
                <a:cs typeface="Arial"/>
              </a:rPr>
              <a:t>growth</a:t>
            </a:r>
            <a:r>
              <a:rPr lang="en-GB" sz="916" spc="-46" dirty="0">
                <a:latin typeface="Arial"/>
                <a:cs typeface="Arial"/>
              </a:rPr>
              <a:t> </a:t>
            </a:r>
            <a:r>
              <a:rPr lang="en-GB" sz="916" spc="-5" dirty="0">
                <a:latin typeface="Arial"/>
                <a:cs typeface="Arial"/>
              </a:rPr>
              <a:t>program</a:t>
            </a:r>
            <a:endParaRPr lang="en-GB" sz="916" dirty="0">
              <a:latin typeface="Arial"/>
              <a:cs typeface="Arial"/>
            </a:endParaRPr>
          </a:p>
        </p:txBody>
      </p:sp>
      <p:sp>
        <p:nvSpPr>
          <p:cNvPr id="72" name="object 17">
            <a:extLst>
              <a:ext uri="{FF2B5EF4-FFF2-40B4-BE49-F238E27FC236}">
                <a16:creationId xmlns:a16="http://schemas.microsoft.com/office/drawing/2014/main" id="{246804D4-288A-ECF7-005A-18D3E18BEAF7}"/>
              </a:ext>
            </a:extLst>
          </p:cNvPr>
          <p:cNvSpPr>
            <a:spLocks noChangeAspect="1"/>
          </p:cNvSpPr>
          <p:nvPr/>
        </p:nvSpPr>
        <p:spPr>
          <a:xfrm>
            <a:off x="3332600" y="7041748"/>
            <a:ext cx="1281403" cy="1281403"/>
          </a:xfrm>
          <a:custGeom>
            <a:avLst/>
            <a:gdLst/>
            <a:ahLst/>
            <a:cxnLst/>
            <a:rect l="l" t="t" r="r" b="b"/>
            <a:pathLst>
              <a:path w="1259204" h="1259204">
                <a:moveTo>
                  <a:pt x="0" y="629412"/>
                </a:moveTo>
                <a:lnTo>
                  <a:pt x="1726" y="582440"/>
                </a:lnTo>
                <a:lnTo>
                  <a:pt x="6824" y="536405"/>
                </a:lnTo>
                <a:lnTo>
                  <a:pt x="15173" y="491430"/>
                </a:lnTo>
                <a:lnTo>
                  <a:pt x="26649" y="447635"/>
                </a:lnTo>
                <a:lnTo>
                  <a:pt x="41133" y="405142"/>
                </a:lnTo>
                <a:lnTo>
                  <a:pt x="58501" y="364074"/>
                </a:lnTo>
                <a:lnTo>
                  <a:pt x="78633" y="324552"/>
                </a:lnTo>
                <a:lnTo>
                  <a:pt x="101406" y="286697"/>
                </a:lnTo>
                <a:lnTo>
                  <a:pt x="126698" y="250632"/>
                </a:lnTo>
                <a:lnTo>
                  <a:pt x="154389" y="216477"/>
                </a:lnTo>
                <a:lnTo>
                  <a:pt x="184356" y="184356"/>
                </a:lnTo>
                <a:lnTo>
                  <a:pt x="216477" y="154389"/>
                </a:lnTo>
                <a:lnTo>
                  <a:pt x="250632" y="126698"/>
                </a:lnTo>
                <a:lnTo>
                  <a:pt x="286697" y="101406"/>
                </a:lnTo>
                <a:lnTo>
                  <a:pt x="324552" y="78633"/>
                </a:lnTo>
                <a:lnTo>
                  <a:pt x="364074" y="58501"/>
                </a:lnTo>
                <a:lnTo>
                  <a:pt x="405142" y="41133"/>
                </a:lnTo>
                <a:lnTo>
                  <a:pt x="447635" y="26649"/>
                </a:lnTo>
                <a:lnTo>
                  <a:pt x="491430" y="15173"/>
                </a:lnTo>
                <a:lnTo>
                  <a:pt x="536405" y="6824"/>
                </a:lnTo>
                <a:lnTo>
                  <a:pt x="582440" y="1726"/>
                </a:lnTo>
                <a:lnTo>
                  <a:pt x="629412" y="0"/>
                </a:lnTo>
                <a:lnTo>
                  <a:pt x="676383" y="1726"/>
                </a:lnTo>
                <a:lnTo>
                  <a:pt x="722418" y="6824"/>
                </a:lnTo>
                <a:lnTo>
                  <a:pt x="767393" y="15173"/>
                </a:lnTo>
                <a:lnTo>
                  <a:pt x="811188" y="26649"/>
                </a:lnTo>
                <a:lnTo>
                  <a:pt x="853681" y="41133"/>
                </a:lnTo>
                <a:lnTo>
                  <a:pt x="894749" y="58501"/>
                </a:lnTo>
                <a:lnTo>
                  <a:pt x="934271" y="78633"/>
                </a:lnTo>
                <a:lnTo>
                  <a:pt x="972126" y="101406"/>
                </a:lnTo>
                <a:lnTo>
                  <a:pt x="1008191" y="126698"/>
                </a:lnTo>
                <a:lnTo>
                  <a:pt x="1042346" y="154389"/>
                </a:lnTo>
                <a:lnTo>
                  <a:pt x="1074467" y="184356"/>
                </a:lnTo>
                <a:lnTo>
                  <a:pt x="1104434" y="216477"/>
                </a:lnTo>
                <a:lnTo>
                  <a:pt x="1132125" y="250632"/>
                </a:lnTo>
                <a:lnTo>
                  <a:pt x="1157417" y="286697"/>
                </a:lnTo>
                <a:lnTo>
                  <a:pt x="1180190" y="324552"/>
                </a:lnTo>
                <a:lnTo>
                  <a:pt x="1200322" y="364074"/>
                </a:lnTo>
                <a:lnTo>
                  <a:pt x="1217690" y="405142"/>
                </a:lnTo>
                <a:lnTo>
                  <a:pt x="1232174" y="447635"/>
                </a:lnTo>
                <a:lnTo>
                  <a:pt x="1243650" y="491430"/>
                </a:lnTo>
                <a:lnTo>
                  <a:pt x="1251999" y="536405"/>
                </a:lnTo>
                <a:lnTo>
                  <a:pt x="1257097" y="582440"/>
                </a:lnTo>
                <a:lnTo>
                  <a:pt x="1258824" y="629412"/>
                </a:lnTo>
                <a:lnTo>
                  <a:pt x="1257097" y="676383"/>
                </a:lnTo>
                <a:lnTo>
                  <a:pt x="1251999" y="722418"/>
                </a:lnTo>
                <a:lnTo>
                  <a:pt x="1243650" y="767393"/>
                </a:lnTo>
                <a:lnTo>
                  <a:pt x="1232174" y="811188"/>
                </a:lnTo>
                <a:lnTo>
                  <a:pt x="1217690" y="853681"/>
                </a:lnTo>
                <a:lnTo>
                  <a:pt x="1200322" y="894749"/>
                </a:lnTo>
                <a:lnTo>
                  <a:pt x="1180190" y="934271"/>
                </a:lnTo>
                <a:lnTo>
                  <a:pt x="1157417" y="972126"/>
                </a:lnTo>
                <a:lnTo>
                  <a:pt x="1132125" y="1008191"/>
                </a:lnTo>
                <a:lnTo>
                  <a:pt x="1104434" y="1042346"/>
                </a:lnTo>
                <a:lnTo>
                  <a:pt x="1074467" y="1074467"/>
                </a:lnTo>
                <a:lnTo>
                  <a:pt x="1042346" y="1104434"/>
                </a:lnTo>
                <a:lnTo>
                  <a:pt x="1008191" y="1132125"/>
                </a:lnTo>
                <a:lnTo>
                  <a:pt x="972126" y="1157417"/>
                </a:lnTo>
                <a:lnTo>
                  <a:pt x="934271" y="1180190"/>
                </a:lnTo>
                <a:lnTo>
                  <a:pt x="894749" y="1200322"/>
                </a:lnTo>
                <a:lnTo>
                  <a:pt x="853681" y="1217690"/>
                </a:lnTo>
                <a:lnTo>
                  <a:pt x="811188" y="1232174"/>
                </a:lnTo>
                <a:lnTo>
                  <a:pt x="767393" y="1243650"/>
                </a:lnTo>
                <a:lnTo>
                  <a:pt x="722418" y="1251999"/>
                </a:lnTo>
                <a:lnTo>
                  <a:pt x="676383" y="1257097"/>
                </a:lnTo>
                <a:lnTo>
                  <a:pt x="629412" y="1258824"/>
                </a:lnTo>
                <a:lnTo>
                  <a:pt x="582440" y="1257097"/>
                </a:lnTo>
                <a:lnTo>
                  <a:pt x="536405" y="1251999"/>
                </a:lnTo>
                <a:lnTo>
                  <a:pt x="491430" y="1243650"/>
                </a:lnTo>
                <a:lnTo>
                  <a:pt x="447635" y="1232174"/>
                </a:lnTo>
                <a:lnTo>
                  <a:pt x="405142" y="1217690"/>
                </a:lnTo>
                <a:lnTo>
                  <a:pt x="364074" y="1200322"/>
                </a:lnTo>
                <a:lnTo>
                  <a:pt x="324552" y="1180190"/>
                </a:lnTo>
                <a:lnTo>
                  <a:pt x="286697" y="1157417"/>
                </a:lnTo>
                <a:lnTo>
                  <a:pt x="250632" y="1132125"/>
                </a:lnTo>
                <a:lnTo>
                  <a:pt x="216477" y="1104434"/>
                </a:lnTo>
                <a:lnTo>
                  <a:pt x="184356" y="1074467"/>
                </a:lnTo>
                <a:lnTo>
                  <a:pt x="154389" y="1042346"/>
                </a:lnTo>
                <a:lnTo>
                  <a:pt x="126698" y="1008191"/>
                </a:lnTo>
                <a:lnTo>
                  <a:pt x="101406" y="972126"/>
                </a:lnTo>
                <a:lnTo>
                  <a:pt x="78633" y="934271"/>
                </a:lnTo>
                <a:lnTo>
                  <a:pt x="58501" y="894749"/>
                </a:lnTo>
                <a:lnTo>
                  <a:pt x="41133" y="853681"/>
                </a:lnTo>
                <a:lnTo>
                  <a:pt x="26649" y="811188"/>
                </a:lnTo>
                <a:lnTo>
                  <a:pt x="15173" y="767393"/>
                </a:lnTo>
                <a:lnTo>
                  <a:pt x="6824" y="722418"/>
                </a:lnTo>
                <a:lnTo>
                  <a:pt x="1726" y="676383"/>
                </a:lnTo>
                <a:lnTo>
                  <a:pt x="0" y="629412"/>
                </a:lnTo>
                <a:close/>
              </a:path>
            </a:pathLst>
          </a:custGeom>
          <a:solidFill>
            <a:schemeClr val="bg1"/>
          </a:solidFill>
          <a:ln w="12192">
            <a:solidFill>
              <a:srgbClr val="003652"/>
            </a:solidFill>
          </a:ln>
        </p:spPr>
        <p:txBody>
          <a:bodyPr wrap="square" lIns="0" tIns="0" rIns="0" bIns="0" rtlCol="0"/>
          <a:lstStyle/>
          <a:p>
            <a:endParaRPr lang="en-GB" sz="1832"/>
          </a:p>
        </p:txBody>
      </p:sp>
      <p:sp>
        <p:nvSpPr>
          <p:cNvPr id="73" name="object 15">
            <a:extLst>
              <a:ext uri="{FF2B5EF4-FFF2-40B4-BE49-F238E27FC236}">
                <a16:creationId xmlns:a16="http://schemas.microsoft.com/office/drawing/2014/main" id="{58880F8B-067C-2402-FBBD-67D24076BA28}"/>
              </a:ext>
            </a:extLst>
          </p:cNvPr>
          <p:cNvSpPr txBox="1">
            <a:spLocks noChangeAspect="1"/>
          </p:cNvSpPr>
          <p:nvPr/>
        </p:nvSpPr>
        <p:spPr>
          <a:xfrm>
            <a:off x="3642852" y="7453906"/>
            <a:ext cx="686258" cy="445228"/>
          </a:xfrm>
          <a:prstGeom prst="rect">
            <a:avLst/>
          </a:prstGeom>
        </p:spPr>
        <p:txBody>
          <a:bodyPr vert="horz" wrap="square" lIns="0" tIns="12924" rIns="0" bIns="0" rtlCol="0">
            <a:spAutoFit/>
          </a:bodyPr>
          <a:lstStyle/>
          <a:p>
            <a:pPr marL="12277" marR="5169" indent="-646" algn="ctr">
              <a:spcBef>
                <a:spcPts val="102"/>
              </a:spcBef>
            </a:pPr>
            <a:r>
              <a:rPr lang="en-GB" sz="916" b="1" i="1" spc="-5">
                <a:latin typeface="Arial"/>
                <a:cs typeface="Arial"/>
              </a:rPr>
              <a:t>Aggressive  </a:t>
            </a:r>
            <a:r>
              <a:rPr lang="en-GB" sz="916" b="1" i="1">
                <a:latin typeface="Arial"/>
                <a:cs typeface="Arial"/>
              </a:rPr>
              <a:t>global  growth</a:t>
            </a:r>
            <a:r>
              <a:rPr lang="en-GB" sz="916" b="1" i="1" spc="-97">
                <a:latin typeface="Arial"/>
                <a:cs typeface="Arial"/>
              </a:rPr>
              <a:t> </a:t>
            </a:r>
            <a:r>
              <a:rPr lang="en-GB" sz="916" b="1" i="1">
                <a:latin typeface="Arial"/>
                <a:cs typeface="Arial"/>
              </a:rPr>
              <a:t>plan</a:t>
            </a:r>
            <a:endParaRPr lang="en-GB" sz="916">
              <a:latin typeface="Arial"/>
              <a:cs typeface="Arial"/>
            </a:endParaRPr>
          </a:p>
        </p:txBody>
      </p:sp>
      <p:sp>
        <p:nvSpPr>
          <p:cNvPr id="74" name="TextBox 9">
            <a:extLst>
              <a:ext uri="{FF2B5EF4-FFF2-40B4-BE49-F238E27FC236}">
                <a16:creationId xmlns:a16="http://schemas.microsoft.com/office/drawing/2014/main" id="{2778331B-BDE1-F11D-9AF6-008ED3F5E91C}"/>
              </a:ext>
            </a:extLst>
          </p:cNvPr>
          <p:cNvSpPr txBox="1"/>
          <p:nvPr/>
        </p:nvSpPr>
        <p:spPr>
          <a:xfrm>
            <a:off x="11994394" y="5553673"/>
            <a:ext cx="5015533" cy="1996957"/>
          </a:xfrm>
          <a:prstGeom prst="rect">
            <a:avLst/>
          </a:prstGeom>
        </p:spPr>
        <p:txBody>
          <a:bodyPr wrap="square" lIns="0" tIns="0" rIns="0" bIns="0" rtlCol="0" anchor="t">
            <a:spAutoFit/>
          </a:bodyPr>
          <a:lstStyle/>
          <a:p>
            <a:pPr lvl="0" algn="just"/>
            <a:r>
              <a:rPr lang="en-CA" sz="3600" dirty="0" err="1">
                <a:solidFill>
                  <a:schemeClr val="tx2"/>
                </a:solidFill>
                <a:latin typeface="Open Sauce" panose="020B0604020202020204" charset="0"/>
              </a:rPr>
              <a:t>Snoretta</a:t>
            </a:r>
            <a:r>
              <a:rPr lang="en-CA" sz="3600" dirty="0">
                <a:solidFill>
                  <a:schemeClr val="tx2"/>
                </a:solidFill>
                <a:latin typeface="Open Sauce" panose="020B0604020202020204" charset="0"/>
              </a:rPr>
              <a:t> is looking for 500 000 € investment for Market entry</a:t>
            </a:r>
            <a:r>
              <a:rPr lang="en-CA" sz="1800" dirty="0">
                <a:solidFill>
                  <a:schemeClr val="tx2"/>
                </a:solidFill>
                <a:latin typeface="Open Sauce" panose="020B0604020202020204" charset="0"/>
              </a:rPr>
              <a:t>. </a:t>
            </a:r>
          </a:p>
          <a:p>
            <a:pPr algn="l">
              <a:lnSpc>
                <a:spcPts val="2850"/>
              </a:lnSpc>
            </a:pPr>
            <a:endParaRPr lang="en-US" sz="1900" spc="19" dirty="0">
              <a:solidFill>
                <a:srgbClr val="FFFFFB"/>
              </a:solidFill>
              <a:latin typeface="Open Sauce Light"/>
              <a:ea typeface="Open Sauce Light"/>
              <a:cs typeface="Open Sauce Light"/>
              <a:sym typeface="Open Sauce Light"/>
            </a:endParaRPr>
          </a:p>
        </p:txBody>
      </p:sp>
    </p:spTree>
    <p:extLst>
      <p:ext uri="{BB962C8B-B14F-4D97-AF65-F5344CB8AC3E}">
        <p14:creationId xmlns:p14="http://schemas.microsoft.com/office/powerpoint/2010/main" val="2835658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B"/>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204311" cy="837821"/>
            <a:chOff x="0" y="0"/>
            <a:chExt cx="272415" cy="1117094"/>
          </a:xfrm>
        </p:grpSpPr>
        <p:grpSp>
          <p:nvGrpSpPr>
            <p:cNvPr id="3" name="Group 3"/>
            <p:cNvGrpSpPr/>
            <p:nvPr/>
          </p:nvGrpSpPr>
          <p:grpSpPr>
            <a:xfrm>
              <a:off x="0" y="0"/>
              <a:ext cx="272415" cy="272415"/>
              <a:chOff x="0" y="0"/>
              <a:chExt cx="6350000" cy="6350000"/>
            </a:xfrm>
          </p:grpSpPr>
          <p:sp>
            <p:nvSpPr>
              <p:cNvPr id="4" name="Freeform 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4AAD"/>
              </a:solidFill>
            </p:spPr>
            <p:txBody>
              <a:bodyPr/>
              <a:lstStyle/>
              <a:p>
                <a:endParaRPr lang="fi-FI"/>
              </a:p>
            </p:txBody>
          </p:sp>
        </p:grpSp>
        <p:grpSp>
          <p:nvGrpSpPr>
            <p:cNvPr id="5" name="Group 5"/>
            <p:cNvGrpSpPr/>
            <p:nvPr/>
          </p:nvGrpSpPr>
          <p:grpSpPr>
            <a:xfrm>
              <a:off x="0" y="422340"/>
              <a:ext cx="272415" cy="272415"/>
              <a:chOff x="0" y="0"/>
              <a:chExt cx="6350000" cy="6350000"/>
            </a:xfrm>
          </p:grpSpPr>
          <p:sp>
            <p:nvSpPr>
              <p:cNvPr id="6" name="Freeform 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403F3F">
                  <a:alpha val="24706"/>
                </a:srgbClr>
              </a:solidFill>
            </p:spPr>
            <p:txBody>
              <a:bodyPr/>
              <a:lstStyle/>
              <a:p>
                <a:endParaRPr lang="fi-FI"/>
              </a:p>
            </p:txBody>
          </p:sp>
        </p:grpSp>
        <p:grpSp>
          <p:nvGrpSpPr>
            <p:cNvPr id="7" name="Group 7"/>
            <p:cNvGrpSpPr/>
            <p:nvPr/>
          </p:nvGrpSpPr>
          <p:grpSpPr>
            <a:xfrm>
              <a:off x="0" y="844679"/>
              <a:ext cx="272415" cy="272415"/>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403F3F">
                  <a:alpha val="24706"/>
                </a:srgbClr>
              </a:solidFill>
            </p:spPr>
            <p:txBody>
              <a:bodyPr/>
              <a:lstStyle/>
              <a:p>
                <a:endParaRPr lang="fi-FI"/>
              </a:p>
            </p:txBody>
          </p:sp>
        </p:grpSp>
      </p:grpSp>
      <p:grpSp>
        <p:nvGrpSpPr>
          <p:cNvPr id="9" name="Group 9"/>
          <p:cNvGrpSpPr/>
          <p:nvPr/>
        </p:nvGrpSpPr>
        <p:grpSpPr>
          <a:xfrm>
            <a:off x="16549088" y="1028700"/>
            <a:ext cx="710212" cy="513295"/>
            <a:chOff x="0" y="0"/>
            <a:chExt cx="946950" cy="684393"/>
          </a:xfrm>
        </p:grpSpPr>
        <p:grpSp>
          <p:nvGrpSpPr>
            <p:cNvPr id="10" name="Group 10"/>
            <p:cNvGrpSpPr/>
            <p:nvPr/>
          </p:nvGrpSpPr>
          <p:grpSpPr>
            <a:xfrm>
              <a:off x="0" y="0"/>
              <a:ext cx="946950" cy="684393"/>
              <a:chOff x="0" y="0"/>
              <a:chExt cx="1726817" cy="1248029"/>
            </a:xfrm>
          </p:grpSpPr>
          <p:sp>
            <p:nvSpPr>
              <p:cNvPr id="11" name="Freeform 11"/>
              <p:cNvSpPr/>
              <p:nvPr/>
            </p:nvSpPr>
            <p:spPr>
              <a:xfrm>
                <a:off x="0" y="0"/>
                <a:ext cx="1728087" cy="1248029"/>
              </a:xfrm>
              <a:custGeom>
                <a:avLst/>
                <a:gdLst/>
                <a:ahLst/>
                <a:cxnLst/>
                <a:rect l="l" t="t" r="r" b="b"/>
                <a:pathLst>
                  <a:path w="1728087" h="1248029">
                    <a:moveTo>
                      <a:pt x="1174367" y="1248029"/>
                    </a:moveTo>
                    <a:lnTo>
                      <a:pt x="553720" y="1248029"/>
                    </a:lnTo>
                    <a:cubicBezTo>
                      <a:pt x="247650" y="1248029"/>
                      <a:pt x="0" y="968640"/>
                      <a:pt x="0" y="624744"/>
                    </a:cubicBezTo>
                    <a:cubicBezTo>
                      <a:pt x="0" y="279415"/>
                      <a:pt x="247650" y="0"/>
                      <a:pt x="553720" y="0"/>
                    </a:cubicBezTo>
                    <a:lnTo>
                      <a:pt x="1174367" y="0"/>
                    </a:lnTo>
                    <a:cubicBezTo>
                      <a:pt x="1480437" y="0"/>
                      <a:pt x="1728087" y="279415"/>
                      <a:pt x="1728087" y="624744"/>
                    </a:cubicBezTo>
                    <a:cubicBezTo>
                      <a:pt x="1726817" y="968640"/>
                      <a:pt x="1479167" y="1248029"/>
                      <a:pt x="1174367" y="1248029"/>
                    </a:cubicBezTo>
                    <a:close/>
                  </a:path>
                </a:pathLst>
              </a:custGeom>
              <a:solidFill>
                <a:srgbClr val="004AAD"/>
              </a:solidFill>
            </p:spPr>
            <p:txBody>
              <a:bodyPr/>
              <a:lstStyle/>
              <a:p>
                <a:endParaRPr lang="fi-FI"/>
              </a:p>
            </p:txBody>
          </p:sp>
        </p:grpSp>
        <p:sp>
          <p:nvSpPr>
            <p:cNvPr id="12" name="Freeform 12"/>
            <p:cNvSpPr/>
            <p:nvPr/>
          </p:nvSpPr>
          <p:spPr>
            <a:xfrm rot="5400000">
              <a:off x="311459" y="241158"/>
              <a:ext cx="324031" cy="202077"/>
            </a:xfrm>
            <a:custGeom>
              <a:avLst/>
              <a:gdLst/>
              <a:ahLst/>
              <a:cxnLst/>
              <a:rect l="l" t="t" r="r" b="b"/>
              <a:pathLst>
                <a:path w="324031" h="202077">
                  <a:moveTo>
                    <a:pt x="0" y="0"/>
                  </a:moveTo>
                  <a:lnTo>
                    <a:pt x="324031" y="0"/>
                  </a:lnTo>
                  <a:lnTo>
                    <a:pt x="324031" y="202077"/>
                  </a:lnTo>
                  <a:lnTo>
                    <a:pt x="0" y="20207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i-FI"/>
            </a:p>
          </p:txBody>
        </p:sp>
      </p:grpSp>
      <p:sp>
        <p:nvSpPr>
          <p:cNvPr id="13" name="TextBox 13"/>
          <p:cNvSpPr txBox="1"/>
          <p:nvPr/>
        </p:nvSpPr>
        <p:spPr>
          <a:xfrm>
            <a:off x="1028700" y="8943975"/>
            <a:ext cx="408623" cy="314325"/>
          </a:xfrm>
          <a:prstGeom prst="rect">
            <a:avLst/>
          </a:prstGeom>
        </p:spPr>
        <p:txBody>
          <a:bodyPr lIns="0" tIns="0" rIns="0" bIns="0" rtlCol="0" anchor="t">
            <a:spAutoFit/>
          </a:bodyPr>
          <a:lstStyle/>
          <a:p>
            <a:pPr algn="l">
              <a:lnSpc>
                <a:spcPts val="2400"/>
              </a:lnSpc>
            </a:pPr>
            <a:r>
              <a:rPr lang="en-US" sz="2000" b="1" spc="80">
                <a:solidFill>
                  <a:srgbClr val="403F3F"/>
                </a:solidFill>
                <a:latin typeface="Open Sauce Bold"/>
                <a:ea typeface="Open Sauce Bold"/>
                <a:cs typeface="Open Sauce Bold"/>
                <a:sym typeface="Open Sauce Bold"/>
              </a:rPr>
              <a:t>13</a:t>
            </a:r>
          </a:p>
        </p:txBody>
      </p:sp>
      <p:sp>
        <p:nvSpPr>
          <p:cNvPr id="14" name="TextBox 14"/>
          <p:cNvSpPr txBox="1"/>
          <p:nvPr/>
        </p:nvSpPr>
        <p:spPr>
          <a:xfrm>
            <a:off x="3147544" y="1275822"/>
            <a:ext cx="10900083" cy="923925"/>
          </a:xfrm>
          <a:prstGeom prst="rect">
            <a:avLst/>
          </a:prstGeom>
          <a:noFill/>
        </p:spPr>
        <p:txBody>
          <a:bodyPr lIns="0" tIns="0" rIns="0" bIns="0" rtlCol="0" anchor="t">
            <a:spAutoFit/>
          </a:bodyPr>
          <a:lstStyle/>
          <a:p>
            <a:pPr algn="just">
              <a:lnSpc>
                <a:spcPts val="7200"/>
              </a:lnSpc>
            </a:pPr>
            <a:r>
              <a:rPr lang="en-US" sz="6000" b="1" dirty="0" err="1">
                <a:solidFill>
                  <a:schemeClr val="tx2"/>
                </a:solidFill>
                <a:latin typeface="Open Sauce Semi-Bold"/>
                <a:ea typeface="Open Sauce Semi-Bold"/>
                <a:cs typeface="Open Sauce Semi-Bold"/>
                <a:sym typeface="Open Sauce Semi-Bold"/>
              </a:rPr>
              <a:t>Snoretta</a:t>
            </a:r>
            <a:r>
              <a:rPr lang="en-US" sz="6000" b="1" dirty="0">
                <a:solidFill>
                  <a:schemeClr val="tx2"/>
                </a:solidFill>
                <a:latin typeface="Open Sauce Semi-Bold"/>
                <a:ea typeface="Open Sauce Semi-Bold"/>
                <a:cs typeface="Open Sauce Semi-Bold"/>
                <a:sym typeface="Open Sauce Semi-Bold"/>
              </a:rPr>
              <a:t> team</a:t>
            </a:r>
          </a:p>
        </p:txBody>
      </p:sp>
      <p:sp>
        <p:nvSpPr>
          <p:cNvPr id="30" name="Suorakulmio 29">
            <a:extLst>
              <a:ext uri="{FF2B5EF4-FFF2-40B4-BE49-F238E27FC236}">
                <a16:creationId xmlns:a16="http://schemas.microsoft.com/office/drawing/2014/main" id="{10487C56-51B3-ED24-ECB0-7B028F8A2508}"/>
              </a:ext>
            </a:extLst>
          </p:cNvPr>
          <p:cNvSpPr/>
          <p:nvPr/>
        </p:nvSpPr>
        <p:spPr>
          <a:xfrm>
            <a:off x="0" y="0"/>
            <a:ext cx="748851" cy="10287000"/>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2" name="Tekstiruutu 31">
            <a:extLst>
              <a:ext uri="{FF2B5EF4-FFF2-40B4-BE49-F238E27FC236}">
                <a16:creationId xmlns:a16="http://schemas.microsoft.com/office/drawing/2014/main" id="{44D455CC-225E-7BCB-9936-99F95BE9DC75}"/>
              </a:ext>
            </a:extLst>
          </p:cNvPr>
          <p:cNvSpPr txBox="1"/>
          <p:nvPr/>
        </p:nvSpPr>
        <p:spPr>
          <a:xfrm>
            <a:off x="2895599" y="2552700"/>
            <a:ext cx="14084373" cy="5914953"/>
          </a:xfrm>
          <a:prstGeom prst="rect">
            <a:avLst/>
          </a:prstGeom>
          <a:noFill/>
        </p:spPr>
        <p:txBody>
          <a:bodyPr wrap="square">
            <a:spAutoFit/>
          </a:bodyPr>
          <a:lstStyle/>
          <a:p>
            <a:r>
              <a:rPr lang="en-GB" sz="1800" b="1" dirty="0">
                <a:latin typeface="AmpleSoft Pro Regular"/>
                <a:ea typeface="Calibri" panose="020F0502020204030204" pitchFamily="34" charset="0"/>
                <a:cs typeface="Arial" panose="020B0604020202020204" pitchFamily="34" charset="0"/>
              </a:rPr>
              <a:t>Mr. Mikko </a:t>
            </a:r>
            <a:r>
              <a:rPr lang="en-GB" sz="1800" b="1" dirty="0" err="1">
                <a:latin typeface="AmpleSoft Pro Regular"/>
                <a:ea typeface="Calibri" panose="020F0502020204030204" pitchFamily="34" charset="0"/>
                <a:cs typeface="Arial" panose="020B0604020202020204" pitchFamily="34" charset="0"/>
              </a:rPr>
              <a:t>Rautiainen</a:t>
            </a:r>
            <a:r>
              <a:rPr lang="en-GB" sz="1800" b="1" dirty="0">
                <a:latin typeface="AmpleSoft Pro Regular"/>
                <a:ea typeface="Calibri" panose="020F0502020204030204" pitchFamily="34" charset="0"/>
                <a:cs typeface="Arial" panose="020B0604020202020204" pitchFamily="34" charset="0"/>
              </a:rPr>
              <a:t>, </a:t>
            </a:r>
            <a:r>
              <a:rPr lang="en-GB" sz="1800" dirty="0">
                <a:latin typeface="AmpleSoft Pro Regular"/>
                <a:ea typeface="Calibri" panose="020F0502020204030204" pitchFamily="34" charset="0"/>
                <a:cs typeface="Arial" panose="020B0604020202020204" pitchFamily="34" charset="0"/>
              </a:rPr>
              <a:t>Innovator and expert in the field of </a:t>
            </a:r>
            <a:r>
              <a:rPr lang="en-GB" sz="1800" dirty="0" err="1">
                <a:latin typeface="AmpleSoft Pro Regular"/>
                <a:ea typeface="Calibri" panose="020F0502020204030204" pitchFamily="34" charset="0"/>
                <a:cs typeface="Arial" panose="020B0604020202020204" pitchFamily="34" charset="0"/>
              </a:rPr>
              <a:t>medtech</a:t>
            </a:r>
            <a:r>
              <a:rPr lang="en-GB" sz="1800" dirty="0">
                <a:latin typeface="AmpleSoft Pro Regular"/>
                <a:ea typeface="Calibri" panose="020F0502020204030204" pitchFamily="34" charset="0"/>
                <a:cs typeface="Arial" panose="020B0604020202020204" pitchFamily="34" charset="0"/>
              </a:rPr>
              <a:t>. Mr. </a:t>
            </a:r>
            <a:r>
              <a:rPr lang="en-GB" sz="1800" dirty="0" err="1">
                <a:latin typeface="AmpleSoft Pro Regular"/>
                <a:ea typeface="Calibri" panose="020F0502020204030204" pitchFamily="34" charset="0"/>
                <a:cs typeface="Arial" panose="020B0604020202020204" pitchFamily="34" charset="0"/>
              </a:rPr>
              <a:t>Rautiainen</a:t>
            </a:r>
            <a:r>
              <a:rPr lang="en-GB" sz="1800" dirty="0">
                <a:latin typeface="AmpleSoft Pro Regular"/>
                <a:ea typeface="Calibri" panose="020F0502020204030204" pitchFamily="34" charset="0"/>
                <a:cs typeface="Arial" panose="020B0604020202020204" pitchFamily="34" charset="0"/>
              </a:rPr>
              <a:t> holds a M.Sc. </a:t>
            </a:r>
            <a:r>
              <a:rPr lang="en-GB" dirty="0">
                <a:latin typeface="AmpleSoft Pro Regular"/>
                <a:ea typeface="Calibri" panose="020F0502020204030204" pitchFamily="34" charset="0"/>
                <a:cs typeface="Arial" panose="020B0604020202020204" pitchFamily="34" charset="0"/>
              </a:rPr>
              <a:t>in Tampere University of Technology,  </a:t>
            </a:r>
            <a:r>
              <a:rPr lang="en-US" u="sng" dirty="0">
                <a:effectLst/>
                <a:hlinkClick r:id="rId4">
                  <a:extLst>
                    <a:ext uri="{A12FA001-AC4F-418D-AE19-62706E023703}">
                      <ahyp:hlinkClr xmlns:ahyp="http://schemas.microsoft.com/office/drawing/2018/hyperlinkcolor" val="tx"/>
                    </a:ext>
                  </a:extLst>
                </a:hlinkClick>
              </a:rPr>
              <a:t>Faculty of Medicine and Health Technology</a:t>
            </a:r>
            <a:r>
              <a:rPr lang="en-US" u="sng" dirty="0">
                <a:effectLst/>
              </a:rPr>
              <a:t>. https://fi.linkedin.com/in/mikko-rautiainen-20a8a533a</a:t>
            </a:r>
            <a:endParaRPr lang="en-US" dirty="0">
              <a:effectLst/>
            </a:endParaRPr>
          </a:p>
          <a:p>
            <a:endParaRPr lang="en-GB" sz="1800" b="1" dirty="0">
              <a:latin typeface="AmpleSoft Pro Regular"/>
              <a:ea typeface="Calibri" panose="020F0502020204030204" pitchFamily="34" charset="0"/>
              <a:cs typeface="Arial" panose="020B0604020202020204" pitchFamily="34" charset="0"/>
            </a:endParaRPr>
          </a:p>
          <a:p>
            <a:pPr>
              <a:lnSpc>
                <a:spcPct val="107000"/>
              </a:lnSpc>
              <a:spcAft>
                <a:spcPts val="800"/>
              </a:spcAft>
            </a:pPr>
            <a:r>
              <a:rPr lang="en-GB" sz="1800" b="1" dirty="0">
                <a:latin typeface="AmpleSoft Pro Regular"/>
                <a:ea typeface="Calibri" panose="020F0502020204030204" pitchFamily="34" charset="0"/>
                <a:cs typeface="Arial" panose="020B0604020202020204" pitchFamily="34" charset="0"/>
              </a:rPr>
              <a:t>Mr. Tuukka </a:t>
            </a:r>
            <a:r>
              <a:rPr lang="en-GB" sz="1800" b="1" dirty="0" err="1">
                <a:latin typeface="AmpleSoft Pro Regular"/>
                <a:ea typeface="Calibri" panose="020F0502020204030204" pitchFamily="34" charset="0"/>
                <a:cs typeface="Arial" panose="020B0604020202020204" pitchFamily="34" charset="0"/>
              </a:rPr>
              <a:t>Visuri</a:t>
            </a:r>
            <a:r>
              <a:rPr lang="en-GB" sz="1800" dirty="0">
                <a:latin typeface="AmpleSoft Pro Regular"/>
                <a:ea typeface="Calibri" panose="020F0502020204030204" pitchFamily="34" charset="0"/>
                <a:cs typeface="Arial" panose="020B0604020202020204" pitchFamily="34" charset="0"/>
              </a:rPr>
              <a:t>, Founder and tech innovator is a entrepreneur focusing on new and innovative health tech devices and applications, Mr. </a:t>
            </a:r>
            <a:r>
              <a:rPr lang="en-GB" sz="1800" dirty="0" err="1">
                <a:latin typeface="AmpleSoft Pro Regular"/>
                <a:ea typeface="Calibri" panose="020F0502020204030204" pitchFamily="34" charset="0"/>
                <a:cs typeface="Arial" panose="020B0604020202020204" pitchFamily="34" charset="0"/>
              </a:rPr>
              <a:t>Visuri</a:t>
            </a:r>
            <a:r>
              <a:rPr lang="en-GB" sz="1800" dirty="0">
                <a:latin typeface="AmpleSoft Pro Regular"/>
                <a:ea typeface="Calibri" panose="020F0502020204030204" pitchFamily="34" charset="0"/>
                <a:cs typeface="Arial" panose="020B0604020202020204" pitchFamily="34" charset="0"/>
              </a:rPr>
              <a:t> holds a M.Sc. in Information management and logistics from Tampere University of Technology, graduated 2003. </a:t>
            </a:r>
            <a:r>
              <a:rPr lang="en-GB" sz="1800" dirty="0">
                <a:latin typeface="AmpleSoft Pro Regular"/>
                <a:ea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LinkedIn</a:t>
            </a:r>
            <a:r>
              <a:rPr lang="en-GB" sz="1800" dirty="0">
                <a:latin typeface="AmpleSoft Pro Regular"/>
                <a:ea typeface="Calibri" panose="020F0502020204030204" pitchFamily="34" charset="0"/>
                <a:cs typeface="Arial" panose="020B0604020202020204" pitchFamily="34" charset="0"/>
              </a:rPr>
              <a:t> </a:t>
            </a:r>
          </a:p>
          <a:p>
            <a:pPr>
              <a:lnSpc>
                <a:spcPct val="107000"/>
              </a:lnSpc>
              <a:spcAft>
                <a:spcPts val="800"/>
              </a:spcAft>
            </a:pPr>
            <a:r>
              <a:rPr lang="en-GB" sz="1800" b="1" i="0" dirty="0">
                <a:effectLst/>
                <a:latin typeface="AmpleSoft Pro Regular"/>
              </a:rPr>
              <a:t>Mr. </a:t>
            </a:r>
            <a:r>
              <a:rPr lang="en-GB" sz="1800" b="1" dirty="0" err="1">
                <a:latin typeface="-apple-system"/>
              </a:rPr>
              <a:t>U</a:t>
            </a:r>
            <a:r>
              <a:rPr lang="en-GB" sz="1800" b="1" i="0" dirty="0" err="1">
                <a:effectLst/>
                <a:latin typeface="-apple-system"/>
              </a:rPr>
              <a:t>sko</a:t>
            </a:r>
            <a:r>
              <a:rPr lang="en-GB" sz="1800" b="1" i="0" dirty="0">
                <a:effectLst/>
                <a:latin typeface="-apple-system"/>
              </a:rPr>
              <a:t> </a:t>
            </a:r>
            <a:r>
              <a:rPr lang="en-GB" sz="1800" b="1" dirty="0" err="1">
                <a:latin typeface="-apple-system"/>
              </a:rPr>
              <a:t>H</a:t>
            </a:r>
            <a:r>
              <a:rPr lang="en-GB" sz="1800" b="1" i="0" dirty="0" err="1">
                <a:effectLst/>
                <a:latin typeface="-apple-system"/>
              </a:rPr>
              <a:t>uuskonen</a:t>
            </a:r>
            <a:r>
              <a:rPr lang="en-GB" sz="1800" b="1" dirty="0">
                <a:latin typeface="-apple-system"/>
              </a:rPr>
              <a:t>, </a:t>
            </a:r>
            <a:r>
              <a:rPr lang="en-GB" sz="1800" b="0" i="0" dirty="0">
                <a:effectLst/>
                <a:latin typeface="-apple-system"/>
              </a:rPr>
              <a:t>Clinical Neuropsychologist at Oulu University Hospital, Oulu University Hospital, Department of </a:t>
            </a:r>
            <a:r>
              <a:rPr lang="en-GB" sz="1800" b="0" i="0" dirty="0" err="1">
                <a:effectLst/>
                <a:latin typeface="-apple-system"/>
              </a:rPr>
              <a:t>Pediatrics</a:t>
            </a:r>
            <a:r>
              <a:rPr lang="en-GB" sz="1800" b="0" i="0" dirty="0">
                <a:effectLst/>
                <a:latin typeface="-apple-system"/>
              </a:rPr>
              <a:t> and Adolescence. </a:t>
            </a:r>
            <a:r>
              <a:rPr lang="en-GB" sz="1800" b="0" i="0" dirty="0">
                <a:effectLst/>
                <a:latin typeface="-apple-system"/>
                <a:hlinkClick r:id="rId6">
                  <a:extLst>
                    <a:ext uri="{A12FA001-AC4F-418D-AE19-62706E023703}">
                      <ahyp:hlinkClr xmlns:ahyp="http://schemas.microsoft.com/office/drawing/2018/hyperlinkcolor" val="tx"/>
                    </a:ext>
                  </a:extLst>
                </a:hlinkClick>
              </a:rPr>
              <a:t>LinkedIn </a:t>
            </a:r>
            <a:endParaRPr lang="en-GB" sz="1800" dirty="0">
              <a:latin typeface="AmpleSoft Pro Regular"/>
              <a:cs typeface="Arial" panose="020B0604020202020204" pitchFamily="34" charset="0"/>
            </a:endParaRPr>
          </a:p>
          <a:p>
            <a:r>
              <a:rPr lang="en-GB" sz="1800" b="1" i="0" dirty="0">
                <a:effectLst/>
                <a:latin typeface="AmpleSoft Pro Regular"/>
                <a:cs typeface="Arial" panose="020B0604020202020204" pitchFamily="34" charset="0"/>
              </a:rPr>
              <a:t>Mr. Mika Kallio</a:t>
            </a:r>
            <a:r>
              <a:rPr lang="en-GB" sz="1800" b="0" i="0" dirty="0">
                <a:effectLst/>
                <a:latin typeface="AmpleSoft Pro Regular"/>
                <a:cs typeface="Arial" panose="020B0604020202020204" pitchFamily="34" charset="0"/>
              </a:rPr>
              <a:t>, Docent in Clinical Neurophysiology</a:t>
            </a:r>
          </a:p>
          <a:p>
            <a:r>
              <a:rPr lang="en-GB" sz="1800" b="0" i="0" dirty="0">
                <a:effectLst/>
                <a:latin typeface="AmpleSoft Pro Regular"/>
                <a:cs typeface="Arial" panose="020B0604020202020204" pitchFamily="34" charset="0"/>
              </a:rPr>
              <a:t>Mika Kallio is the Head of Clinical  Neurophysiology department at  Oulu University Hospital. During his 25 years of experience in clinical neurophysiology he has  published extensively in the fields of central, peripheral and  autonomic nervous system  function and dysfunction. </a:t>
            </a:r>
            <a:r>
              <a:rPr lang="en-GB" sz="1800" b="0" i="0" u="none" strike="noStrike" dirty="0">
                <a:effectLst/>
                <a:latin typeface="AmpleSoft Pro Regular"/>
                <a:cs typeface="Arial" panose="020B0604020202020204" pitchFamily="34" charset="0"/>
                <a:hlinkClick r:id="rId7">
                  <a:extLst>
                    <a:ext uri="{A12FA001-AC4F-418D-AE19-62706E023703}">
                      <ahyp:hlinkClr xmlns:ahyp="http://schemas.microsoft.com/office/drawing/2018/hyperlinkcolor" val="tx"/>
                    </a:ext>
                  </a:extLst>
                </a:hlinkClick>
              </a:rPr>
              <a:t>LinkedIn</a:t>
            </a:r>
            <a:endParaRPr lang="en-GB" sz="1800" b="0" i="0" u="none" strike="noStrike" dirty="0">
              <a:effectLst/>
              <a:latin typeface="AmpleSoft Pro Regular"/>
              <a:cs typeface="Arial" panose="020B0604020202020204" pitchFamily="34" charset="0"/>
            </a:endParaRPr>
          </a:p>
          <a:p>
            <a:endParaRPr lang="en-GB" sz="1800" dirty="0">
              <a:latin typeface="AmpleSoft Pro Regular"/>
              <a:cs typeface="Arial" panose="020B0604020202020204" pitchFamily="34" charset="0"/>
            </a:endParaRPr>
          </a:p>
          <a:p>
            <a:pPr algn="just"/>
            <a:r>
              <a:rPr lang="en-GB" sz="1800" b="1" i="0" dirty="0">
                <a:effectLst/>
                <a:latin typeface="AmpleSoft Pro Regular"/>
              </a:rPr>
              <a:t>Ms. Sari-Leena </a:t>
            </a:r>
            <a:r>
              <a:rPr lang="en-GB" sz="1800" b="1" i="0" dirty="0" err="1">
                <a:effectLst/>
                <a:latin typeface="AmpleSoft Pro Regular"/>
              </a:rPr>
              <a:t>Himanen</a:t>
            </a:r>
            <a:r>
              <a:rPr lang="en-GB" sz="1800" dirty="0">
                <a:latin typeface="AmpleSoft Pro Regular"/>
              </a:rPr>
              <a:t>, </a:t>
            </a:r>
            <a:r>
              <a:rPr lang="en-GB" sz="1800" b="0" i="0" dirty="0">
                <a:effectLst/>
                <a:latin typeface="AmpleSoft Pro Regular"/>
              </a:rPr>
              <a:t>Professor, Clinical Neurophysiologist</a:t>
            </a:r>
          </a:p>
          <a:p>
            <a:pPr algn="just"/>
            <a:r>
              <a:rPr lang="en-GB" sz="1800" b="0" i="0" dirty="0">
                <a:effectLst/>
                <a:latin typeface="AmpleSoft Pro Regular"/>
              </a:rPr>
              <a:t>Sari-Leena </a:t>
            </a:r>
            <a:r>
              <a:rPr lang="en-GB" sz="1800" b="0" i="0" dirty="0" err="1">
                <a:effectLst/>
                <a:latin typeface="AmpleSoft Pro Regular"/>
              </a:rPr>
              <a:t>Himanen</a:t>
            </a:r>
            <a:r>
              <a:rPr lang="en-GB" sz="1800" b="0" i="0" dirty="0">
                <a:effectLst/>
                <a:latin typeface="AmpleSoft Pro Regular"/>
              </a:rPr>
              <a:t> is the professor  of Physiology and Chief Physician  of Department of Clinical  Neurophysiology at Tampere  University Hospital. Her research is  focused on sleep-disordered  breathing with a special focus on  women and children.</a:t>
            </a:r>
          </a:p>
          <a:p>
            <a:pPr algn="just"/>
            <a:endParaRPr lang="en-GB" sz="1800" dirty="0">
              <a:latin typeface="AmpleSoft Pro Regular"/>
            </a:endParaRPr>
          </a:p>
          <a:p>
            <a:pPr algn="l"/>
            <a:r>
              <a:rPr lang="en-GB" sz="1800" b="1" i="0" dirty="0" err="1">
                <a:effectLst/>
                <a:latin typeface="AmpleSoft Pro Regular"/>
              </a:rPr>
              <a:t>M.s.</a:t>
            </a:r>
            <a:r>
              <a:rPr lang="en-GB" sz="1800" b="1" i="0" dirty="0">
                <a:effectLst/>
                <a:latin typeface="AmpleSoft Pro Regular"/>
              </a:rPr>
              <a:t> Minna </a:t>
            </a:r>
            <a:r>
              <a:rPr lang="en-GB" sz="1800" b="1" i="0" dirty="0" err="1">
                <a:effectLst/>
                <a:latin typeface="AmpleSoft Pro Regular"/>
              </a:rPr>
              <a:t>Rajamäki</a:t>
            </a:r>
            <a:r>
              <a:rPr lang="en-GB" sz="1800" b="1" dirty="0">
                <a:latin typeface="AmpleSoft Pro Regular"/>
              </a:rPr>
              <a:t>, </a:t>
            </a:r>
            <a:r>
              <a:rPr lang="en-GB" sz="1800" b="0" i="0" dirty="0">
                <a:effectLst/>
                <a:latin typeface="AmpleSoft Pro Regular"/>
              </a:rPr>
              <a:t>Adjunct professor of small animal medicine, Title of Docent, </a:t>
            </a:r>
            <a:r>
              <a:rPr lang="en-GB" sz="1800" b="0" i="0" u="none" strike="noStrike" dirty="0">
                <a:effectLst/>
                <a:latin typeface="AmpleSoft Pro Regular"/>
                <a:hlinkClick r:id="rId8">
                  <a:extLst>
                    <a:ext uri="{A12FA001-AC4F-418D-AE19-62706E023703}">
                      <ahyp:hlinkClr xmlns:ahyp="http://schemas.microsoft.com/office/drawing/2018/hyperlinkcolor" val="tx"/>
                    </a:ext>
                  </a:extLst>
                </a:hlinkClick>
              </a:rPr>
              <a:t>Departments of Faculty of Veterinary Medicine</a:t>
            </a:r>
            <a:r>
              <a:rPr lang="en-GB" sz="1800" dirty="0">
                <a:latin typeface="AmpleSoft Pro Regular"/>
              </a:rPr>
              <a:t> </a:t>
            </a:r>
            <a:r>
              <a:rPr lang="en-GB" sz="1800" b="0" i="0" u="none" strike="noStrike" dirty="0">
                <a:effectLst/>
                <a:latin typeface="AmpleSoft Pro Regular"/>
                <a:hlinkClick r:id="rId9">
                  <a:extLst>
                    <a:ext uri="{A12FA001-AC4F-418D-AE19-62706E023703}">
                      <ahyp:hlinkClr xmlns:ahyp="http://schemas.microsoft.com/office/drawing/2018/hyperlinkcolor" val="tx"/>
                    </a:ext>
                  </a:extLst>
                </a:hlinkClick>
              </a:rPr>
              <a:t>Equine and Small Animal Medicine</a:t>
            </a:r>
            <a:r>
              <a:rPr lang="en-GB" sz="1800" u="none" strike="noStrike" dirty="0">
                <a:latin typeface="AmpleSoft Pro Regular"/>
              </a:rPr>
              <a:t>, </a:t>
            </a:r>
            <a:r>
              <a:rPr lang="en-GB" sz="1800" b="0" i="0" dirty="0">
                <a:effectLst/>
                <a:latin typeface="AmpleSoft Pro Regular"/>
              </a:rPr>
              <a:t>Clinical Instructor, </a:t>
            </a:r>
            <a:r>
              <a:rPr lang="en-GB" sz="1800" b="0" i="0" u="none" strike="noStrike" dirty="0">
                <a:effectLst/>
                <a:latin typeface="AmpleSoft Pro Regular"/>
                <a:hlinkClick r:id="rId9">
                  <a:extLst>
                    <a:ext uri="{A12FA001-AC4F-418D-AE19-62706E023703}">
                      <ahyp:hlinkClr xmlns:ahyp="http://schemas.microsoft.com/office/drawing/2018/hyperlinkcolor" val="tx"/>
                    </a:ext>
                  </a:extLst>
                </a:hlinkClick>
              </a:rPr>
              <a:t>Equine and Small Animal Medicine</a:t>
            </a:r>
            <a:r>
              <a:rPr lang="en-GB" sz="1800" dirty="0">
                <a:latin typeface="AmpleSoft Pro Regular"/>
              </a:rPr>
              <a:t> </a:t>
            </a:r>
            <a:r>
              <a:rPr lang="en-GB" sz="1800" b="0" i="0" u="none" strike="noStrike" dirty="0">
                <a:effectLst/>
                <a:latin typeface="AmpleSoft Pro Regular"/>
                <a:hlinkClick r:id="rId10">
                  <a:extLst>
                    <a:ext uri="{A12FA001-AC4F-418D-AE19-62706E023703}">
                      <ahyp:hlinkClr xmlns:ahyp="http://schemas.microsoft.com/office/drawing/2018/hyperlinkcolor" val="tx"/>
                    </a:ext>
                  </a:extLst>
                </a:hlinkClick>
              </a:rPr>
              <a:t>Helsinki One Health (HOH)</a:t>
            </a:r>
            <a:r>
              <a:rPr lang="en-GB" sz="1800" u="none" strike="noStrike" dirty="0">
                <a:latin typeface="AmpleSoft Pro Regular"/>
              </a:rPr>
              <a:t>, </a:t>
            </a:r>
            <a:r>
              <a:rPr lang="en-GB" sz="1800" b="0" i="0" dirty="0">
                <a:effectLst/>
                <a:latin typeface="AmpleSoft Pro Regular"/>
              </a:rPr>
              <a:t>Supervisor for doctoral programme, </a:t>
            </a:r>
            <a:r>
              <a:rPr lang="en-GB" sz="1800" b="0" i="0" u="none" strike="noStrike" dirty="0">
                <a:effectLst/>
                <a:latin typeface="AmpleSoft Pro Regular"/>
                <a:hlinkClick r:id="rId11">
                  <a:extLst>
                    <a:ext uri="{A12FA001-AC4F-418D-AE19-62706E023703}">
                      <ahyp:hlinkClr xmlns:ahyp="http://schemas.microsoft.com/office/drawing/2018/hyperlinkcolor" val="tx"/>
                    </a:ext>
                  </a:extLst>
                </a:hlinkClick>
              </a:rPr>
              <a:t>Doctoral Programme in Clinical Veterinary Medicine</a:t>
            </a:r>
            <a:endParaRPr lang="en-GB" sz="1800" b="0" i="0" u="none" strike="noStrike" dirty="0">
              <a:effectLst/>
              <a:latin typeface="AmpleSoft Pro Regular"/>
            </a:endParaRPr>
          </a:p>
          <a:p>
            <a:pPr algn="l"/>
            <a:endParaRPr lang="en-GB" dirty="0">
              <a:latin typeface="AmpleSoft Pro Regular"/>
            </a:endParaRPr>
          </a:p>
          <a:p>
            <a:pPr algn="l"/>
            <a:r>
              <a:rPr lang="en-GB" sz="1800" b="1" i="0" u="none" strike="noStrike" dirty="0" err="1">
                <a:effectLst/>
                <a:latin typeface="AmpleSoft Pro Regular"/>
              </a:rPr>
              <a:t>M.s.</a:t>
            </a:r>
            <a:r>
              <a:rPr lang="en-GB" sz="1800" b="1" i="0" u="none" strike="noStrike" dirty="0">
                <a:effectLst/>
                <a:latin typeface="AmpleSoft Pro Regular"/>
              </a:rPr>
              <a:t> Iida </a:t>
            </a:r>
            <a:r>
              <a:rPr lang="en-GB" sz="1800" b="1" i="0" u="none" strike="noStrike" dirty="0" err="1">
                <a:effectLst/>
                <a:latin typeface="AmpleSoft Pro Regular"/>
              </a:rPr>
              <a:t>Niinikoski</a:t>
            </a:r>
            <a:r>
              <a:rPr lang="en-GB" sz="1800" b="1" i="0" u="none" strike="noStrike" dirty="0">
                <a:effectLst/>
                <a:latin typeface="AmpleSoft Pro Regular"/>
              </a:rPr>
              <a:t>, TBD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B"/>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204311" cy="837821"/>
            <a:chOff x="0" y="0"/>
            <a:chExt cx="272415" cy="1117094"/>
          </a:xfrm>
        </p:grpSpPr>
        <p:grpSp>
          <p:nvGrpSpPr>
            <p:cNvPr id="3" name="Group 3"/>
            <p:cNvGrpSpPr/>
            <p:nvPr/>
          </p:nvGrpSpPr>
          <p:grpSpPr>
            <a:xfrm>
              <a:off x="0" y="0"/>
              <a:ext cx="272415" cy="272415"/>
              <a:chOff x="0" y="0"/>
              <a:chExt cx="6350000" cy="6350000"/>
            </a:xfrm>
          </p:grpSpPr>
          <p:sp>
            <p:nvSpPr>
              <p:cNvPr id="4" name="Freeform 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403F3F">
                  <a:alpha val="24706"/>
                </a:srgbClr>
              </a:solidFill>
            </p:spPr>
            <p:txBody>
              <a:bodyPr/>
              <a:lstStyle/>
              <a:p>
                <a:endParaRPr lang="fi-FI"/>
              </a:p>
            </p:txBody>
          </p:sp>
        </p:grpSp>
        <p:grpSp>
          <p:nvGrpSpPr>
            <p:cNvPr id="5" name="Group 5"/>
            <p:cNvGrpSpPr/>
            <p:nvPr/>
          </p:nvGrpSpPr>
          <p:grpSpPr>
            <a:xfrm>
              <a:off x="0" y="422340"/>
              <a:ext cx="272415" cy="272415"/>
              <a:chOff x="0" y="0"/>
              <a:chExt cx="6350000" cy="6350000"/>
            </a:xfrm>
          </p:grpSpPr>
          <p:sp>
            <p:nvSpPr>
              <p:cNvPr id="6" name="Freeform 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4AAD"/>
              </a:solidFill>
            </p:spPr>
            <p:txBody>
              <a:bodyPr/>
              <a:lstStyle/>
              <a:p>
                <a:endParaRPr lang="fi-FI"/>
              </a:p>
            </p:txBody>
          </p:sp>
        </p:grpSp>
        <p:grpSp>
          <p:nvGrpSpPr>
            <p:cNvPr id="7" name="Group 7"/>
            <p:cNvGrpSpPr/>
            <p:nvPr/>
          </p:nvGrpSpPr>
          <p:grpSpPr>
            <a:xfrm>
              <a:off x="0" y="844679"/>
              <a:ext cx="272415" cy="272415"/>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403F3F">
                  <a:alpha val="24706"/>
                </a:srgbClr>
              </a:solidFill>
            </p:spPr>
            <p:txBody>
              <a:bodyPr/>
              <a:lstStyle/>
              <a:p>
                <a:endParaRPr lang="fi-FI"/>
              </a:p>
            </p:txBody>
          </p:sp>
        </p:grpSp>
      </p:grpSp>
      <p:grpSp>
        <p:nvGrpSpPr>
          <p:cNvPr id="9" name="Group 9"/>
          <p:cNvGrpSpPr/>
          <p:nvPr/>
        </p:nvGrpSpPr>
        <p:grpSpPr>
          <a:xfrm>
            <a:off x="16549088" y="1028700"/>
            <a:ext cx="710212" cy="513295"/>
            <a:chOff x="0" y="0"/>
            <a:chExt cx="946950" cy="684393"/>
          </a:xfrm>
        </p:grpSpPr>
        <p:grpSp>
          <p:nvGrpSpPr>
            <p:cNvPr id="10" name="Group 10"/>
            <p:cNvGrpSpPr/>
            <p:nvPr/>
          </p:nvGrpSpPr>
          <p:grpSpPr>
            <a:xfrm>
              <a:off x="0" y="0"/>
              <a:ext cx="946950" cy="684393"/>
              <a:chOff x="0" y="0"/>
              <a:chExt cx="1726817" cy="1248029"/>
            </a:xfrm>
          </p:grpSpPr>
          <p:sp>
            <p:nvSpPr>
              <p:cNvPr id="11" name="Freeform 11"/>
              <p:cNvSpPr/>
              <p:nvPr/>
            </p:nvSpPr>
            <p:spPr>
              <a:xfrm>
                <a:off x="0" y="0"/>
                <a:ext cx="1728087" cy="1248029"/>
              </a:xfrm>
              <a:custGeom>
                <a:avLst/>
                <a:gdLst/>
                <a:ahLst/>
                <a:cxnLst/>
                <a:rect l="l" t="t" r="r" b="b"/>
                <a:pathLst>
                  <a:path w="1728087" h="1248029">
                    <a:moveTo>
                      <a:pt x="1174367" y="1248029"/>
                    </a:moveTo>
                    <a:lnTo>
                      <a:pt x="553720" y="1248029"/>
                    </a:lnTo>
                    <a:cubicBezTo>
                      <a:pt x="247650" y="1248029"/>
                      <a:pt x="0" y="968640"/>
                      <a:pt x="0" y="624744"/>
                    </a:cubicBezTo>
                    <a:cubicBezTo>
                      <a:pt x="0" y="279415"/>
                      <a:pt x="247650" y="0"/>
                      <a:pt x="553720" y="0"/>
                    </a:cubicBezTo>
                    <a:lnTo>
                      <a:pt x="1174367" y="0"/>
                    </a:lnTo>
                    <a:cubicBezTo>
                      <a:pt x="1480437" y="0"/>
                      <a:pt x="1728087" y="279415"/>
                      <a:pt x="1728087" y="624744"/>
                    </a:cubicBezTo>
                    <a:cubicBezTo>
                      <a:pt x="1726817" y="968640"/>
                      <a:pt x="1479167" y="1248029"/>
                      <a:pt x="1174367" y="1248029"/>
                    </a:cubicBezTo>
                    <a:close/>
                  </a:path>
                </a:pathLst>
              </a:custGeom>
              <a:solidFill>
                <a:srgbClr val="004AAD"/>
              </a:solidFill>
            </p:spPr>
            <p:txBody>
              <a:bodyPr/>
              <a:lstStyle/>
              <a:p>
                <a:endParaRPr lang="fi-FI"/>
              </a:p>
            </p:txBody>
          </p:sp>
        </p:grpSp>
        <p:sp>
          <p:nvSpPr>
            <p:cNvPr id="12" name="Freeform 12"/>
            <p:cNvSpPr/>
            <p:nvPr/>
          </p:nvSpPr>
          <p:spPr>
            <a:xfrm rot="5400000">
              <a:off x="311459" y="241158"/>
              <a:ext cx="324031" cy="202077"/>
            </a:xfrm>
            <a:custGeom>
              <a:avLst/>
              <a:gdLst/>
              <a:ahLst/>
              <a:cxnLst/>
              <a:rect l="l" t="t" r="r" b="b"/>
              <a:pathLst>
                <a:path w="324031" h="202077">
                  <a:moveTo>
                    <a:pt x="0" y="0"/>
                  </a:moveTo>
                  <a:lnTo>
                    <a:pt x="324031" y="0"/>
                  </a:lnTo>
                  <a:lnTo>
                    <a:pt x="324031" y="202077"/>
                  </a:lnTo>
                  <a:lnTo>
                    <a:pt x="0" y="20207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i-FI"/>
            </a:p>
          </p:txBody>
        </p:sp>
      </p:grpSp>
      <p:grpSp>
        <p:nvGrpSpPr>
          <p:cNvPr id="13" name="Group 13"/>
          <p:cNvGrpSpPr/>
          <p:nvPr/>
        </p:nvGrpSpPr>
        <p:grpSpPr>
          <a:xfrm>
            <a:off x="-7249705" y="-1333500"/>
            <a:ext cx="10475912" cy="8999951"/>
            <a:chOff x="0" y="-8556878"/>
            <a:chExt cx="15778665" cy="15778669"/>
          </a:xfrm>
        </p:grpSpPr>
        <p:sp>
          <p:nvSpPr>
            <p:cNvPr id="14" name="TextBox 14"/>
            <p:cNvSpPr txBox="1"/>
            <p:nvPr/>
          </p:nvSpPr>
          <p:spPr>
            <a:xfrm rot="16200000">
              <a:off x="4505180" y="-1441558"/>
              <a:ext cx="15778669" cy="1548030"/>
            </a:xfrm>
            <a:prstGeom prst="rect">
              <a:avLst/>
            </a:prstGeom>
          </p:spPr>
          <p:txBody>
            <a:bodyPr lIns="0" tIns="0" rIns="0" bIns="0" rtlCol="0" anchor="t">
              <a:spAutoFit/>
            </a:bodyPr>
            <a:lstStyle/>
            <a:p>
              <a:pPr algn="l">
                <a:lnSpc>
                  <a:spcPts val="9000"/>
                </a:lnSpc>
              </a:pPr>
              <a:r>
                <a:rPr lang="en-US" sz="3000" b="1" spc="75" dirty="0">
                  <a:solidFill>
                    <a:schemeClr val="bg1">
                      <a:lumMod val="85000"/>
                      <a:alpha val="67843"/>
                    </a:schemeClr>
                  </a:solidFill>
                  <a:latin typeface="Open Sauce Heavy"/>
                  <a:ea typeface="Open Sauce Heavy"/>
                  <a:cs typeface="Open Sauce Heavy"/>
                  <a:sym typeface="Open Sauce Heavy"/>
                </a:rPr>
                <a:t>Discussion</a:t>
              </a:r>
              <a:r>
                <a:rPr lang="en-US" sz="5500" b="1" spc="75" dirty="0">
                  <a:solidFill>
                    <a:schemeClr val="bg1">
                      <a:lumMod val="50000"/>
                      <a:alpha val="67843"/>
                    </a:schemeClr>
                  </a:solidFill>
                  <a:latin typeface="Open Sauce Heavy"/>
                  <a:ea typeface="Open Sauce Heavy"/>
                  <a:cs typeface="Open Sauce Heavy"/>
                  <a:sym typeface="Open Sauce Heavy"/>
                </a:rPr>
                <a:t> </a:t>
              </a:r>
              <a:r>
                <a:rPr lang="en-US" sz="3000" b="1" spc="75" dirty="0">
                  <a:solidFill>
                    <a:schemeClr val="bg1">
                      <a:lumMod val="85000"/>
                      <a:alpha val="67843"/>
                    </a:schemeClr>
                  </a:solidFill>
                  <a:latin typeface="Open Sauce Heavy"/>
                  <a:ea typeface="Open Sauce Heavy"/>
                  <a:cs typeface="Open Sauce Heavy"/>
                  <a:sym typeface="Open Sauce Heavy"/>
                </a:rPr>
                <a:t>Framework</a:t>
              </a:r>
            </a:p>
          </p:txBody>
        </p:sp>
        <p:sp>
          <p:nvSpPr>
            <p:cNvPr id="15" name="TextBox 15"/>
            <p:cNvSpPr txBox="1"/>
            <p:nvPr/>
          </p:nvSpPr>
          <p:spPr>
            <a:xfrm>
              <a:off x="0" y="2027842"/>
              <a:ext cx="15778665" cy="619125"/>
            </a:xfrm>
            <a:prstGeom prst="rect">
              <a:avLst/>
            </a:prstGeom>
          </p:spPr>
          <p:txBody>
            <a:bodyPr lIns="0" tIns="0" rIns="0" bIns="0" rtlCol="0" anchor="t">
              <a:spAutoFit/>
            </a:bodyPr>
            <a:lstStyle/>
            <a:p>
              <a:pPr algn="l">
                <a:lnSpc>
                  <a:spcPts val="3600"/>
                </a:lnSpc>
              </a:pPr>
              <a:endParaRPr/>
            </a:p>
          </p:txBody>
        </p:sp>
        <p:sp>
          <p:nvSpPr>
            <p:cNvPr id="16" name="TextBox 16"/>
            <p:cNvSpPr txBox="1"/>
            <p:nvPr/>
          </p:nvSpPr>
          <p:spPr>
            <a:xfrm>
              <a:off x="0" y="3112710"/>
              <a:ext cx="15778665" cy="433705"/>
            </a:xfrm>
            <a:prstGeom prst="rect">
              <a:avLst/>
            </a:prstGeom>
          </p:spPr>
          <p:txBody>
            <a:bodyPr lIns="0" tIns="0" rIns="0" bIns="0" rtlCol="0" anchor="t">
              <a:spAutoFit/>
            </a:bodyPr>
            <a:lstStyle/>
            <a:p>
              <a:pPr algn="l">
                <a:lnSpc>
                  <a:spcPts val="2850"/>
                </a:lnSpc>
              </a:pPr>
              <a:r>
                <a:rPr lang="en-US" sz="1900" spc="19">
                  <a:solidFill>
                    <a:srgbClr val="403F3F"/>
                  </a:solidFill>
                  <a:latin typeface="Open Sauce Light"/>
                  <a:ea typeface="Open Sauce Light"/>
                  <a:cs typeface="Open Sauce Light"/>
                  <a:sym typeface="Open Sauce Light"/>
                </a:rPr>
                <a:t>-</a:t>
              </a:r>
            </a:p>
          </p:txBody>
        </p:sp>
      </p:grpSp>
      <p:sp>
        <p:nvSpPr>
          <p:cNvPr id="17" name="TextBox 17"/>
          <p:cNvSpPr txBox="1"/>
          <p:nvPr/>
        </p:nvSpPr>
        <p:spPr>
          <a:xfrm>
            <a:off x="1028700" y="8943975"/>
            <a:ext cx="408623" cy="314325"/>
          </a:xfrm>
          <a:prstGeom prst="rect">
            <a:avLst/>
          </a:prstGeom>
        </p:spPr>
        <p:txBody>
          <a:bodyPr lIns="0" tIns="0" rIns="0" bIns="0" rtlCol="0" anchor="t">
            <a:spAutoFit/>
          </a:bodyPr>
          <a:lstStyle/>
          <a:p>
            <a:pPr algn="l">
              <a:lnSpc>
                <a:spcPts val="2400"/>
              </a:lnSpc>
            </a:pPr>
            <a:r>
              <a:rPr lang="en-US" sz="2000" b="1" spc="80">
                <a:solidFill>
                  <a:srgbClr val="403F3F"/>
                </a:solidFill>
                <a:latin typeface="Open Sauce Bold"/>
                <a:ea typeface="Open Sauce Bold"/>
                <a:cs typeface="Open Sauce Bold"/>
                <a:sym typeface="Open Sauce Bold"/>
              </a:rPr>
              <a:t>02</a:t>
            </a:r>
          </a:p>
        </p:txBody>
      </p:sp>
      <p:sp>
        <p:nvSpPr>
          <p:cNvPr id="18" name="TextBox 18"/>
          <p:cNvSpPr txBox="1"/>
          <p:nvPr/>
        </p:nvSpPr>
        <p:spPr>
          <a:xfrm>
            <a:off x="9139238" y="981075"/>
            <a:ext cx="9525" cy="405765"/>
          </a:xfrm>
          <a:prstGeom prst="rect">
            <a:avLst/>
          </a:prstGeom>
        </p:spPr>
        <p:txBody>
          <a:bodyPr lIns="0" tIns="0" rIns="0" bIns="0" rtlCol="0" anchor="t">
            <a:spAutoFit/>
          </a:bodyPr>
          <a:lstStyle/>
          <a:p>
            <a:pPr algn="ctr">
              <a:lnSpc>
                <a:spcPts val="3359"/>
              </a:lnSpc>
              <a:spcBef>
                <a:spcPct val="0"/>
              </a:spcBef>
            </a:pPr>
            <a:endParaRPr/>
          </a:p>
        </p:txBody>
      </p:sp>
      <p:sp>
        <p:nvSpPr>
          <p:cNvPr id="19" name="TextBox 19"/>
          <p:cNvSpPr txBox="1"/>
          <p:nvPr/>
        </p:nvSpPr>
        <p:spPr>
          <a:xfrm>
            <a:off x="2787473" y="2465738"/>
            <a:ext cx="13613291" cy="6548139"/>
          </a:xfrm>
          <a:prstGeom prst="rect">
            <a:avLst/>
          </a:prstGeom>
        </p:spPr>
        <p:txBody>
          <a:bodyPr lIns="0" tIns="0" rIns="0" bIns="0" rtlCol="0" anchor="t">
            <a:spAutoFit/>
          </a:bodyPr>
          <a:lstStyle/>
          <a:p>
            <a:pPr algn="just">
              <a:lnSpc>
                <a:spcPts val="2659"/>
              </a:lnSpc>
            </a:pPr>
            <a:r>
              <a:rPr lang="en-US" b="1" dirty="0" err="1">
                <a:solidFill>
                  <a:schemeClr val="tx2"/>
                </a:solidFill>
                <a:latin typeface="Open Sauce"/>
                <a:ea typeface="Open Sauce"/>
                <a:cs typeface="Open Sauce"/>
                <a:sym typeface="Open Sauce"/>
              </a:rPr>
              <a:t>Snoretta</a:t>
            </a:r>
            <a:r>
              <a:rPr lang="en-US" b="1" dirty="0">
                <a:solidFill>
                  <a:schemeClr val="tx2"/>
                </a:solidFill>
                <a:latin typeface="Open Sauce"/>
                <a:ea typeface="Open Sauce"/>
                <a:cs typeface="Open Sauce"/>
                <a:sym typeface="Open Sauce"/>
              </a:rPr>
              <a:t> Oy </a:t>
            </a:r>
            <a:r>
              <a:rPr lang="en-US" dirty="0">
                <a:solidFill>
                  <a:schemeClr val="tx2"/>
                </a:solidFill>
                <a:latin typeface="Open Sauce"/>
                <a:ea typeface="Open Sauce"/>
                <a:cs typeface="Open Sauce"/>
                <a:sym typeface="Open Sauce"/>
              </a:rPr>
              <a:t>is at the forefront of innovation, providing cutting-edge solutions in revolutionizing respiratory effort monitoring.  Our background in the medical technology industry - particularly with our successful ventures at </a:t>
            </a:r>
            <a:r>
              <a:rPr lang="en-US" dirty="0" err="1">
                <a:solidFill>
                  <a:schemeClr val="tx2"/>
                </a:solidFill>
                <a:latin typeface="Open Sauce"/>
                <a:ea typeface="Open Sauce"/>
                <a:cs typeface="Open Sauce"/>
                <a:sym typeface="Open Sauce"/>
              </a:rPr>
              <a:t>Nukute</a:t>
            </a:r>
            <a:r>
              <a:rPr lang="en-US" dirty="0">
                <a:solidFill>
                  <a:schemeClr val="tx2"/>
                </a:solidFill>
                <a:latin typeface="Open Sauce"/>
                <a:ea typeface="Open Sauce"/>
                <a:cs typeface="Open Sauce"/>
                <a:sym typeface="Open Sauce"/>
              </a:rPr>
              <a:t> Oy - we have built a reputation for excellence and reliability. Now, we are excited to expand our expertise into the veterinary field, bringing you the same level of dedication and precision in monitoring respiratory effort in animals.</a:t>
            </a:r>
          </a:p>
          <a:p>
            <a:pPr algn="just">
              <a:lnSpc>
                <a:spcPts val="2659"/>
              </a:lnSpc>
            </a:pPr>
            <a:r>
              <a:rPr lang="en-US" dirty="0">
                <a:solidFill>
                  <a:schemeClr val="tx2"/>
                </a:solidFill>
                <a:latin typeface="Open Sauce"/>
                <a:ea typeface="Open Sauce"/>
                <a:cs typeface="Open Sauce"/>
                <a:sym typeface="Open Sauce"/>
              </a:rPr>
              <a:t>Over the past two years our dedicated multi-professional research team has collaborated closely with the esteemed University of Helsinki's Faculty of Veterinary Medicine Research Department. This invaluable partnership has allowed us to gain deep insights into the physiological parameters and unique challenges associated with monitoring respiratory effort in animals.</a:t>
            </a:r>
          </a:p>
          <a:p>
            <a:pPr algn="just">
              <a:lnSpc>
                <a:spcPts val="2659"/>
              </a:lnSpc>
            </a:pPr>
            <a:endParaRPr lang="en-US" dirty="0">
              <a:solidFill>
                <a:schemeClr val="tx2"/>
              </a:solidFill>
              <a:latin typeface="Open Sauce"/>
              <a:ea typeface="Open Sauce"/>
              <a:cs typeface="Open Sauce"/>
              <a:sym typeface="Open Sauce"/>
            </a:endParaRPr>
          </a:p>
          <a:p>
            <a:pPr algn="just">
              <a:lnSpc>
                <a:spcPts val="2659"/>
              </a:lnSpc>
            </a:pPr>
            <a:r>
              <a:rPr lang="en-US" dirty="0">
                <a:solidFill>
                  <a:schemeClr val="tx2"/>
                </a:solidFill>
                <a:latin typeface="Open Sauce"/>
                <a:ea typeface="Open Sauce"/>
                <a:cs typeface="Open Sauce"/>
                <a:sym typeface="Open Sauce"/>
              </a:rPr>
              <a:t>Our innovative and non-invasive technology guarantees highly accurate measurements, monitoring respiratory effort with precision and instantly granting access to the real-time respiratory effort data.</a:t>
            </a:r>
          </a:p>
          <a:p>
            <a:pPr algn="just">
              <a:lnSpc>
                <a:spcPts val="2659"/>
              </a:lnSpc>
            </a:pPr>
            <a:r>
              <a:rPr lang="en-US" dirty="0">
                <a:solidFill>
                  <a:schemeClr val="tx2"/>
                </a:solidFill>
                <a:latin typeface="Open Sauce"/>
                <a:ea typeface="Open Sauce"/>
                <a:cs typeface="Open Sauce"/>
                <a:sym typeface="Open Sauce"/>
              </a:rPr>
              <a:t>We stay up-to-date with the latest trends in biotelemetry, constantly refining and enhancing our systems to provide you with the most advanced and future-proof solutions. Invest in our state-of-the-art respiratory effort monitoring solution and gain a head start in the field.</a:t>
            </a:r>
          </a:p>
          <a:p>
            <a:pPr algn="just">
              <a:lnSpc>
                <a:spcPts val="2659"/>
              </a:lnSpc>
            </a:pPr>
            <a:endParaRPr lang="en-US" dirty="0">
              <a:solidFill>
                <a:schemeClr val="tx2"/>
              </a:solidFill>
              <a:latin typeface="Open Sauce"/>
              <a:ea typeface="Open Sauce"/>
              <a:cs typeface="Open Sauce"/>
              <a:sym typeface="Open Sauce"/>
            </a:endParaRPr>
          </a:p>
          <a:p>
            <a:pPr algn="just">
              <a:lnSpc>
                <a:spcPts val="2659"/>
              </a:lnSpc>
            </a:pPr>
            <a:r>
              <a:rPr lang="en-US" dirty="0">
                <a:solidFill>
                  <a:schemeClr val="tx2"/>
                </a:solidFill>
                <a:latin typeface="Open Sauce"/>
                <a:ea typeface="Open Sauce"/>
                <a:cs typeface="Open Sauce"/>
                <a:sym typeface="Open Sauce"/>
              </a:rPr>
              <a:t>Trust </a:t>
            </a:r>
            <a:r>
              <a:rPr lang="en-US" dirty="0" err="1">
                <a:solidFill>
                  <a:schemeClr val="tx2"/>
                </a:solidFill>
                <a:latin typeface="Open Sauce"/>
                <a:ea typeface="Open Sauce"/>
                <a:cs typeface="Open Sauce"/>
                <a:sym typeface="Open Sauce"/>
              </a:rPr>
              <a:t>Snoretta</a:t>
            </a:r>
            <a:r>
              <a:rPr lang="en-US" dirty="0">
                <a:solidFill>
                  <a:schemeClr val="tx2"/>
                </a:solidFill>
                <a:latin typeface="Open Sauce"/>
                <a:ea typeface="Open Sauce"/>
                <a:cs typeface="Open Sauce"/>
                <a:sym typeface="Open Sauce"/>
              </a:rPr>
              <a:t> to deliver exceptional results, backed by our unwavering commitment to excellence and our passion for improving animal health. Contact us today to learn more about how our innovative biotelemetric technology can transform the way you monitor respiratory effort in animals.</a:t>
            </a:r>
          </a:p>
          <a:p>
            <a:pPr algn="just">
              <a:lnSpc>
                <a:spcPts val="2659"/>
              </a:lnSpc>
            </a:pPr>
            <a:endParaRPr lang="en-US" sz="1899" dirty="0">
              <a:solidFill>
                <a:srgbClr val="004AAD"/>
              </a:solidFill>
              <a:latin typeface="Open Sauce"/>
              <a:ea typeface="Open Sauce"/>
              <a:cs typeface="Open Sauce"/>
              <a:sym typeface="Open Sauce"/>
            </a:endParaRPr>
          </a:p>
        </p:txBody>
      </p:sp>
      <p:sp>
        <p:nvSpPr>
          <p:cNvPr id="20" name="TextBox 20"/>
          <p:cNvSpPr txBox="1"/>
          <p:nvPr/>
        </p:nvSpPr>
        <p:spPr>
          <a:xfrm>
            <a:off x="2787473" y="1667844"/>
            <a:ext cx="13613291" cy="497840"/>
          </a:xfrm>
          <a:prstGeom prst="rect">
            <a:avLst/>
          </a:prstGeom>
        </p:spPr>
        <p:txBody>
          <a:bodyPr lIns="0" tIns="0" rIns="0" bIns="0" rtlCol="0" anchor="t">
            <a:spAutoFit/>
          </a:bodyPr>
          <a:lstStyle/>
          <a:p>
            <a:pPr algn="l">
              <a:lnSpc>
                <a:spcPts val="4060"/>
              </a:lnSpc>
            </a:pPr>
            <a:r>
              <a:rPr lang="en-US" sz="2900" b="1" dirty="0">
                <a:solidFill>
                  <a:schemeClr val="tx2"/>
                </a:solidFill>
                <a:latin typeface="Open Sans"/>
                <a:ea typeface="Open Sans"/>
                <a:cs typeface="Open Sans"/>
                <a:sym typeface="Open Sans"/>
              </a:rPr>
              <a:t>Dear reader</a:t>
            </a:r>
            <a:r>
              <a:rPr lang="en-US" sz="2900" dirty="0">
                <a:solidFill>
                  <a:schemeClr val="tx2"/>
                </a:solidFill>
                <a:latin typeface="Open Sans"/>
                <a:ea typeface="Open Sans"/>
                <a:cs typeface="Open Sans"/>
                <a:sym typeface="Open Sans"/>
              </a:rPr>
              <a:t>,</a:t>
            </a:r>
          </a:p>
        </p:txBody>
      </p:sp>
      <p:sp>
        <p:nvSpPr>
          <p:cNvPr id="21" name="Suorakulmio 20">
            <a:extLst>
              <a:ext uri="{FF2B5EF4-FFF2-40B4-BE49-F238E27FC236}">
                <a16:creationId xmlns:a16="http://schemas.microsoft.com/office/drawing/2014/main" id="{D8651874-8DCC-72B3-D088-21F6221CEEAE}"/>
              </a:ext>
            </a:extLst>
          </p:cNvPr>
          <p:cNvSpPr/>
          <p:nvPr/>
        </p:nvSpPr>
        <p:spPr>
          <a:xfrm>
            <a:off x="0" y="0"/>
            <a:ext cx="748851" cy="10287000"/>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1028700" y="1028700"/>
            <a:ext cx="204311" cy="837821"/>
            <a:chOff x="0" y="0"/>
            <a:chExt cx="272415" cy="1117094"/>
          </a:xfrm>
        </p:grpSpPr>
        <p:grpSp>
          <p:nvGrpSpPr>
            <p:cNvPr id="3" name="Group 3"/>
            <p:cNvGrpSpPr/>
            <p:nvPr/>
          </p:nvGrpSpPr>
          <p:grpSpPr>
            <a:xfrm>
              <a:off x="0" y="0"/>
              <a:ext cx="272415" cy="272415"/>
              <a:chOff x="0" y="0"/>
              <a:chExt cx="6350000" cy="6350000"/>
            </a:xfrm>
          </p:grpSpPr>
          <p:sp>
            <p:nvSpPr>
              <p:cNvPr id="4" name="Freeform 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B"/>
              </a:solidFill>
            </p:spPr>
            <p:txBody>
              <a:bodyPr/>
              <a:lstStyle/>
              <a:p>
                <a:endParaRPr lang="fi-FI"/>
              </a:p>
            </p:txBody>
          </p:sp>
        </p:grpSp>
        <p:grpSp>
          <p:nvGrpSpPr>
            <p:cNvPr id="5" name="Group 5"/>
            <p:cNvGrpSpPr/>
            <p:nvPr/>
          </p:nvGrpSpPr>
          <p:grpSpPr>
            <a:xfrm>
              <a:off x="0" y="422340"/>
              <a:ext cx="272415" cy="272415"/>
              <a:chOff x="0" y="0"/>
              <a:chExt cx="6350000" cy="6350000"/>
            </a:xfrm>
          </p:grpSpPr>
          <p:sp>
            <p:nvSpPr>
              <p:cNvPr id="6" name="Freeform 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B">
                  <a:alpha val="24706"/>
                </a:srgbClr>
              </a:solidFill>
            </p:spPr>
            <p:txBody>
              <a:bodyPr/>
              <a:lstStyle/>
              <a:p>
                <a:endParaRPr lang="fi-FI"/>
              </a:p>
            </p:txBody>
          </p:sp>
        </p:grpSp>
        <p:grpSp>
          <p:nvGrpSpPr>
            <p:cNvPr id="7" name="Group 7"/>
            <p:cNvGrpSpPr/>
            <p:nvPr/>
          </p:nvGrpSpPr>
          <p:grpSpPr>
            <a:xfrm>
              <a:off x="0" y="844679"/>
              <a:ext cx="272415" cy="272415"/>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B">
                  <a:alpha val="24706"/>
                </a:srgbClr>
              </a:solidFill>
            </p:spPr>
            <p:txBody>
              <a:bodyPr/>
              <a:lstStyle/>
              <a:p>
                <a:endParaRPr lang="fi-FI"/>
              </a:p>
            </p:txBody>
          </p:sp>
        </p:grpSp>
      </p:grpSp>
      <p:grpSp>
        <p:nvGrpSpPr>
          <p:cNvPr id="9" name="Group 9"/>
          <p:cNvGrpSpPr/>
          <p:nvPr/>
        </p:nvGrpSpPr>
        <p:grpSpPr>
          <a:xfrm>
            <a:off x="16549088" y="1028700"/>
            <a:ext cx="710212" cy="513295"/>
            <a:chOff x="0" y="0"/>
            <a:chExt cx="946950" cy="684393"/>
          </a:xfrm>
        </p:grpSpPr>
        <p:grpSp>
          <p:nvGrpSpPr>
            <p:cNvPr id="10" name="Group 10"/>
            <p:cNvGrpSpPr/>
            <p:nvPr/>
          </p:nvGrpSpPr>
          <p:grpSpPr>
            <a:xfrm>
              <a:off x="0" y="0"/>
              <a:ext cx="946950" cy="684393"/>
              <a:chOff x="0" y="0"/>
              <a:chExt cx="1726817" cy="1248029"/>
            </a:xfrm>
          </p:grpSpPr>
          <p:sp>
            <p:nvSpPr>
              <p:cNvPr id="11" name="Freeform 11"/>
              <p:cNvSpPr/>
              <p:nvPr/>
            </p:nvSpPr>
            <p:spPr>
              <a:xfrm>
                <a:off x="0" y="0"/>
                <a:ext cx="1728087" cy="1248029"/>
              </a:xfrm>
              <a:custGeom>
                <a:avLst/>
                <a:gdLst/>
                <a:ahLst/>
                <a:cxnLst/>
                <a:rect l="l" t="t" r="r" b="b"/>
                <a:pathLst>
                  <a:path w="1728087" h="1248029">
                    <a:moveTo>
                      <a:pt x="1174367" y="1248029"/>
                    </a:moveTo>
                    <a:lnTo>
                      <a:pt x="553720" y="1248029"/>
                    </a:lnTo>
                    <a:cubicBezTo>
                      <a:pt x="247650" y="1248029"/>
                      <a:pt x="0" y="968640"/>
                      <a:pt x="0" y="624744"/>
                    </a:cubicBezTo>
                    <a:cubicBezTo>
                      <a:pt x="0" y="279415"/>
                      <a:pt x="247650" y="0"/>
                      <a:pt x="553720" y="0"/>
                    </a:cubicBezTo>
                    <a:lnTo>
                      <a:pt x="1174367" y="0"/>
                    </a:lnTo>
                    <a:cubicBezTo>
                      <a:pt x="1480437" y="0"/>
                      <a:pt x="1728087" y="279415"/>
                      <a:pt x="1728087" y="624744"/>
                    </a:cubicBezTo>
                    <a:cubicBezTo>
                      <a:pt x="1726817" y="968640"/>
                      <a:pt x="1479167" y="1248029"/>
                      <a:pt x="1174367" y="1248029"/>
                    </a:cubicBezTo>
                    <a:close/>
                  </a:path>
                </a:pathLst>
              </a:custGeom>
              <a:solidFill>
                <a:srgbClr val="FFFFFB"/>
              </a:solidFill>
            </p:spPr>
            <p:txBody>
              <a:bodyPr/>
              <a:lstStyle/>
              <a:p>
                <a:endParaRPr lang="fi-FI"/>
              </a:p>
            </p:txBody>
          </p:sp>
        </p:grpSp>
        <p:sp>
          <p:nvSpPr>
            <p:cNvPr id="12" name="Freeform 12"/>
            <p:cNvSpPr/>
            <p:nvPr/>
          </p:nvSpPr>
          <p:spPr>
            <a:xfrm rot="5400000">
              <a:off x="311459" y="241158"/>
              <a:ext cx="324031" cy="202077"/>
            </a:xfrm>
            <a:custGeom>
              <a:avLst/>
              <a:gdLst/>
              <a:ahLst/>
              <a:cxnLst/>
              <a:rect l="l" t="t" r="r" b="b"/>
              <a:pathLst>
                <a:path w="324031" h="202077">
                  <a:moveTo>
                    <a:pt x="0" y="0"/>
                  </a:moveTo>
                  <a:lnTo>
                    <a:pt x="324031" y="0"/>
                  </a:lnTo>
                  <a:lnTo>
                    <a:pt x="324031" y="202077"/>
                  </a:lnTo>
                  <a:lnTo>
                    <a:pt x="0" y="20207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i-FI"/>
            </a:p>
          </p:txBody>
        </p:sp>
      </p:grpSp>
      <p:sp>
        <p:nvSpPr>
          <p:cNvPr id="18" name="TextBox 18"/>
          <p:cNvSpPr txBox="1"/>
          <p:nvPr/>
        </p:nvSpPr>
        <p:spPr>
          <a:xfrm>
            <a:off x="1606885" y="878221"/>
            <a:ext cx="15754581" cy="2211439"/>
          </a:xfrm>
          <a:prstGeom prst="rect">
            <a:avLst/>
          </a:prstGeom>
        </p:spPr>
        <p:txBody>
          <a:bodyPr wrap="square" lIns="0" tIns="0" rIns="0" bIns="0" rtlCol="0" anchor="t">
            <a:spAutoFit/>
          </a:bodyPr>
          <a:lstStyle/>
          <a:p>
            <a:pPr algn="l">
              <a:lnSpc>
                <a:spcPts val="9000"/>
              </a:lnSpc>
            </a:pPr>
            <a:r>
              <a:rPr lang="en-US" sz="6500" b="1" spc="75" dirty="0">
                <a:solidFill>
                  <a:srgbClr val="FFFFFB"/>
                </a:solidFill>
                <a:latin typeface="Open Sauce Heavy"/>
                <a:ea typeface="Open Sauce Heavy"/>
                <a:cs typeface="Open Sauce Heavy"/>
                <a:sym typeface="Open Sauce Heavy"/>
              </a:rPr>
              <a:t>Groundbreaking Health Technology </a:t>
            </a:r>
          </a:p>
          <a:p>
            <a:pPr algn="l">
              <a:lnSpc>
                <a:spcPts val="9000"/>
              </a:lnSpc>
            </a:pPr>
            <a:r>
              <a:rPr lang="en-US" sz="6500" b="1" spc="75" dirty="0">
                <a:solidFill>
                  <a:srgbClr val="FFFFFB"/>
                </a:solidFill>
                <a:latin typeface="Open Sauce Heavy"/>
                <a:ea typeface="Open Sauce Heavy"/>
                <a:cs typeface="Open Sauce Heavy"/>
                <a:sym typeface="Open Sauce Heavy"/>
              </a:rPr>
              <a:t>Company</a:t>
            </a:r>
          </a:p>
        </p:txBody>
      </p:sp>
      <p:sp>
        <p:nvSpPr>
          <p:cNvPr id="19" name="TextBox 19"/>
          <p:cNvSpPr txBox="1"/>
          <p:nvPr/>
        </p:nvSpPr>
        <p:spPr>
          <a:xfrm>
            <a:off x="1588957" y="3467100"/>
            <a:ext cx="7543800" cy="5249770"/>
          </a:xfrm>
          <a:prstGeom prst="rect">
            <a:avLst/>
          </a:prstGeom>
        </p:spPr>
        <p:txBody>
          <a:bodyPr wrap="square" lIns="0" tIns="0" rIns="0" bIns="0" rtlCol="0" anchor="t">
            <a:spAutoFit/>
          </a:bodyPr>
          <a:lstStyle/>
          <a:p>
            <a:pPr lvl="0" algn="just"/>
            <a:r>
              <a:rPr lang="en-CA" sz="2000" dirty="0" err="1">
                <a:solidFill>
                  <a:schemeClr val="bg1"/>
                </a:solidFill>
                <a:latin typeface="Open Sauce" panose="020B0604020202020204" charset="0"/>
              </a:rPr>
              <a:t>Snorettas</a:t>
            </a:r>
            <a:r>
              <a:rPr lang="en-CA" sz="2000" dirty="0">
                <a:solidFill>
                  <a:schemeClr val="bg1"/>
                </a:solidFill>
                <a:latin typeface="Open Sauce" panose="020B0604020202020204" charset="0"/>
              </a:rPr>
              <a:t> sophisticated </a:t>
            </a:r>
            <a:r>
              <a:rPr lang="en-CA" sz="2000" b="1" dirty="0">
                <a:solidFill>
                  <a:schemeClr val="bg1"/>
                </a:solidFill>
                <a:latin typeface="Open Sauce" panose="020B0604020202020204" charset="0"/>
              </a:rPr>
              <a:t> auscultation system</a:t>
            </a:r>
            <a:r>
              <a:rPr lang="en-CA" sz="2000" dirty="0">
                <a:solidFill>
                  <a:schemeClr val="bg1"/>
                </a:solidFill>
                <a:latin typeface="Open Sauce" panose="020B0604020202020204" charset="0"/>
              </a:rPr>
              <a:t> integrated into mobile or tablets enabling precise and accurate measurement of respiratory effort. </a:t>
            </a:r>
          </a:p>
          <a:p>
            <a:pPr lvl="0" algn="just"/>
            <a:endParaRPr lang="en-CA" sz="2000" dirty="0">
              <a:solidFill>
                <a:schemeClr val="bg1"/>
              </a:solidFill>
              <a:latin typeface="Open Sauce" panose="020B0604020202020204" charset="0"/>
            </a:endParaRPr>
          </a:p>
          <a:p>
            <a:pPr lvl="0" algn="just"/>
            <a:r>
              <a:rPr lang="en-CA" sz="2000" dirty="0">
                <a:solidFill>
                  <a:schemeClr val="bg1"/>
                </a:solidFill>
                <a:latin typeface="Open Sauce" panose="020B0604020202020204" charset="0"/>
              </a:rPr>
              <a:t>This advanced technology opens the doors to a comprehensive panel of respiratory data, offering valuable insights into the animals breathing patterns, respiratory rates, apnea events and other crucial parameters.</a:t>
            </a:r>
          </a:p>
          <a:p>
            <a:pPr lvl="0" algn="just"/>
            <a:endParaRPr lang="en-CA" sz="2000" dirty="0">
              <a:solidFill>
                <a:schemeClr val="bg1"/>
              </a:solidFill>
              <a:latin typeface="Open Sauce" panose="020B0604020202020204" charset="0"/>
            </a:endParaRPr>
          </a:p>
          <a:p>
            <a:pPr lvl="0" algn="just"/>
            <a:r>
              <a:rPr lang="en-CA" sz="2000" dirty="0">
                <a:solidFill>
                  <a:schemeClr val="bg1"/>
                </a:solidFill>
                <a:latin typeface="Open Sauce" panose="020B0604020202020204" charset="0"/>
              </a:rPr>
              <a:t>But that's not all - our sensors also capture </a:t>
            </a:r>
            <a:r>
              <a:rPr lang="en-CA" sz="2000" b="1" dirty="0">
                <a:solidFill>
                  <a:schemeClr val="bg1"/>
                </a:solidFill>
                <a:latin typeface="Open Sauce" panose="020B0604020202020204" charset="0"/>
              </a:rPr>
              <a:t>cardiac performance </a:t>
            </a:r>
            <a:r>
              <a:rPr lang="en-CA" sz="2000" dirty="0">
                <a:solidFill>
                  <a:schemeClr val="bg1"/>
                </a:solidFill>
                <a:latin typeface="Open Sauce" panose="020B0604020202020204" charset="0"/>
              </a:rPr>
              <a:t>and circulatory information, further enhancing the scale of our biometric measurements.</a:t>
            </a:r>
          </a:p>
          <a:p>
            <a:pPr lvl="0" algn="just"/>
            <a:endParaRPr lang="en-CA" sz="2000" dirty="0">
              <a:solidFill>
                <a:schemeClr val="bg1"/>
              </a:solidFill>
              <a:latin typeface="Open Sauce" panose="020B0604020202020204" charset="0"/>
            </a:endParaRPr>
          </a:p>
          <a:p>
            <a:pPr algn="just"/>
            <a:r>
              <a:rPr lang="en-CA" sz="2000" dirty="0">
                <a:solidFill>
                  <a:schemeClr val="bg1"/>
                </a:solidFill>
                <a:latin typeface="Open Sauce" panose="020B0604020202020204" charset="0"/>
              </a:rPr>
              <a:t>Looking toward the future - we are committed to continuous innovation</a:t>
            </a:r>
            <a:r>
              <a:rPr lang="en-CA" sz="2000" dirty="0">
                <a:solidFill>
                  <a:srgbClr val="336699"/>
                </a:solidFill>
                <a:latin typeface="Open Sauce" panose="020B0604020202020204" charset="0"/>
              </a:rPr>
              <a:t>.</a:t>
            </a:r>
          </a:p>
          <a:p>
            <a:pPr lvl="0" algn="just"/>
            <a:endParaRPr lang="en-CA" sz="2000" dirty="0">
              <a:solidFill>
                <a:schemeClr val="bg1"/>
              </a:solidFill>
              <a:latin typeface="AmpleSoft Pro Regular" pitchFamily="50"/>
            </a:endParaRPr>
          </a:p>
          <a:p>
            <a:pPr algn="l">
              <a:lnSpc>
                <a:spcPts val="2849"/>
              </a:lnSpc>
            </a:pPr>
            <a:endParaRPr lang="en-US" sz="1900" spc="19" dirty="0">
              <a:solidFill>
                <a:srgbClr val="FFFFFB"/>
              </a:solidFill>
              <a:latin typeface="Open Sauce Light"/>
              <a:ea typeface="Open Sauce Light"/>
              <a:cs typeface="Open Sauce Light"/>
              <a:sym typeface="Open Sauce Light"/>
            </a:endParaRPr>
          </a:p>
        </p:txBody>
      </p:sp>
      <p:sp>
        <p:nvSpPr>
          <p:cNvPr id="20" name="TextBox 20"/>
          <p:cNvSpPr txBox="1"/>
          <p:nvPr/>
        </p:nvSpPr>
        <p:spPr>
          <a:xfrm>
            <a:off x="1028700" y="8943975"/>
            <a:ext cx="408623" cy="314325"/>
          </a:xfrm>
          <a:prstGeom prst="rect">
            <a:avLst/>
          </a:prstGeom>
        </p:spPr>
        <p:txBody>
          <a:bodyPr lIns="0" tIns="0" rIns="0" bIns="0" rtlCol="0" anchor="t">
            <a:spAutoFit/>
          </a:bodyPr>
          <a:lstStyle/>
          <a:p>
            <a:pPr algn="l">
              <a:lnSpc>
                <a:spcPts val="2400"/>
              </a:lnSpc>
            </a:pPr>
            <a:r>
              <a:rPr lang="en-US" sz="2000" b="1" spc="80">
                <a:solidFill>
                  <a:srgbClr val="FFFFFB"/>
                </a:solidFill>
                <a:latin typeface="Open Sauce Bold"/>
                <a:ea typeface="Open Sauce Bold"/>
                <a:cs typeface="Open Sauce Bold"/>
                <a:sym typeface="Open Sauce Bold"/>
              </a:rPr>
              <a:t>03</a:t>
            </a:r>
          </a:p>
        </p:txBody>
      </p:sp>
      <p:sp>
        <p:nvSpPr>
          <p:cNvPr id="24" name="Freeform 17"/>
          <p:cNvSpPr/>
          <p:nvPr/>
        </p:nvSpPr>
        <p:spPr>
          <a:xfrm>
            <a:off x="10345674" y="3378007"/>
            <a:ext cx="6577569" cy="5205114"/>
          </a:xfrm>
          <a:custGeom>
            <a:avLst/>
            <a:gdLst/>
            <a:ahLst/>
            <a:cxnLst/>
            <a:rect l="l" t="t" r="r" b="b"/>
            <a:pathLst>
              <a:path w="8300347" h="7053641">
                <a:moveTo>
                  <a:pt x="0" y="0"/>
                </a:moveTo>
                <a:lnTo>
                  <a:pt x="8300347" y="0"/>
                </a:lnTo>
                <a:lnTo>
                  <a:pt x="8300347" y="7053641"/>
                </a:lnTo>
                <a:lnTo>
                  <a:pt x="0" y="7053641"/>
                </a:lnTo>
                <a:lnTo>
                  <a:pt x="0" y="0"/>
                </a:lnTo>
                <a:close/>
              </a:path>
            </a:pathLst>
          </a:custGeom>
          <a:blipFill>
            <a:blip r:embed="rId4"/>
            <a:stretch>
              <a:fillRect l="-27549"/>
            </a:stretch>
          </a:blipFill>
          <a:effectLst>
            <a:outerShdw blurRad="76200" dist="12700" dir="2700000" sy="-23000" kx="-800400" algn="bl" rotWithShape="0">
              <a:prstClr val="black">
                <a:alpha val="20000"/>
              </a:prstClr>
            </a:outerShdw>
            <a:reflection blurRad="6350" stA="50000" endA="275" endPos="40000" dist="101600" dir="5400000" sy="-100000" algn="bl" rotWithShape="0"/>
            <a:softEdge rad="12700"/>
          </a:effectLst>
          <a:scene3d>
            <a:camera prst="obliqueTopRight"/>
            <a:lightRig rig="threePt" dir="t"/>
          </a:scene3d>
        </p:spPr>
        <p:txBody>
          <a:bodyPr/>
          <a:lstStyle/>
          <a:p>
            <a:endParaRPr lang="fi-FI"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B"/>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204311" cy="837821"/>
            <a:chOff x="0" y="0"/>
            <a:chExt cx="272415" cy="1117094"/>
          </a:xfrm>
        </p:grpSpPr>
        <p:grpSp>
          <p:nvGrpSpPr>
            <p:cNvPr id="3" name="Group 3"/>
            <p:cNvGrpSpPr/>
            <p:nvPr/>
          </p:nvGrpSpPr>
          <p:grpSpPr>
            <a:xfrm>
              <a:off x="0" y="0"/>
              <a:ext cx="272415" cy="272415"/>
              <a:chOff x="0" y="0"/>
              <a:chExt cx="6350000" cy="6350000"/>
            </a:xfrm>
          </p:grpSpPr>
          <p:sp>
            <p:nvSpPr>
              <p:cNvPr id="4" name="Freeform 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4AAD"/>
              </a:solidFill>
            </p:spPr>
            <p:txBody>
              <a:bodyPr/>
              <a:lstStyle/>
              <a:p>
                <a:endParaRPr lang="fi-FI"/>
              </a:p>
            </p:txBody>
          </p:sp>
        </p:grpSp>
        <p:grpSp>
          <p:nvGrpSpPr>
            <p:cNvPr id="5" name="Group 5"/>
            <p:cNvGrpSpPr/>
            <p:nvPr/>
          </p:nvGrpSpPr>
          <p:grpSpPr>
            <a:xfrm>
              <a:off x="0" y="422340"/>
              <a:ext cx="272415" cy="272415"/>
              <a:chOff x="0" y="0"/>
              <a:chExt cx="6350000" cy="6350000"/>
            </a:xfrm>
          </p:grpSpPr>
          <p:sp>
            <p:nvSpPr>
              <p:cNvPr id="6" name="Freeform 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403F3F">
                  <a:alpha val="24706"/>
                </a:srgbClr>
              </a:solidFill>
            </p:spPr>
            <p:txBody>
              <a:bodyPr/>
              <a:lstStyle/>
              <a:p>
                <a:endParaRPr lang="fi-FI"/>
              </a:p>
            </p:txBody>
          </p:sp>
        </p:grpSp>
        <p:grpSp>
          <p:nvGrpSpPr>
            <p:cNvPr id="7" name="Group 7"/>
            <p:cNvGrpSpPr/>
            <p:nvPr/>
          </p:nvGrpSpPr>
          <p:grpSpPr>
            <a:xfrm>
              <a:off x="0" y="844679"/>
              <a:ext cx="272415" cy="272415"/>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403F3F">
                  <a:alpha val="24706"/>
                </a:srgbClr>
              </a:solidFill>
            </p:spPr>
            <p:txBody>
              <a:bodyPr/>
              <a:lstStyle/>
              <a:p>
                <a:endParaRPr lang="fi-FI"/>
              </a:p>
            </p:txBody>
          </p:sp>
        </p:grpSp>
      </p:grpSp>
      <p:grpSp>
        <p:nvGrpSpPr>
          <p:cNvPr id="13" name="Group 13"/>
          <p:cNvGrpSpPr>
            <a:grpSpLocks noChangeAspect="1"/>
          </p:cNvGrpSpPr>
          <p:nvPr/>
        </p:nvGrpSpPr>
        <p:grpSpPr>
          <a:xfrm>
            <a:off x="1716650" y="1345455"/>
            <a:ext cx="5402944" cy="8104417"/>
            <a:chOff x="0" y="0"/>
            <a:chExt cx="6350000" cy="9525000"/>
          </a:xfrm>
          <a:effectLst>
            <a:outerShdw blurRad="50800" dist="50800" dir="5400000" algn="ctr" rotWithShape="0">
              <a:srgbClr val="000000">
                <a:alpha val="99000"/>
              </a:srgbClr>
            </a:outerShdw>
          </a:effectLst>
        </p:grpSpPr>
        <p:sp>
          <p:nvSpPr>
            <p:cNvPr id="14" name="Freeform 14"/>
            <p:cNvSpPr/>
            <p:nvPr/>
          </p:nvSpPr>
          <p:spPr>
            <a:xfrm>
              <a:off x="0" y="0"/>
              <a:ext cx="6350000" cy="9525000"/>
            </a:xfrm>
            <a:custGeom>
              <a:avLst/>
              <a:gdLst/>
              <a:ahLst/>
              <a:cxnLst/>
              <a:rect l="l" t="t" r="r" b="b"/>
              <a:pathLst>
                <a:path w="6350000" h="9525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a:blip r:embed="rId2"/>
              <a:stretch>
                <a:fillRect l="-62500" r="-62500"/>
              </a:stretch>
            </a:blipFill>
          </p:spPr>
          <p:txBody>
            <a:bodyPr/>
            <a:lstStyle/>
            <a:p>
              <a:endParaRPr lang="fi-FI"/>
            </a:p>
          </p:txBody>
        </p:sp>
      </p:grpSp>
      <p:grpSp>
        <p:nvGrpSpPr>
          <p:cNvPr id="15" name="Group 15"/>
          <p:cNvGrpSpPr/>
          <p:nvPr/>
        </p:nvGrpSpPr>
        <p:grpSpPr>
          <a:xfrm>
            <a:off x="16549088" y="1028700"/>
            <a:ext cx="710212" cy="513295"/>
            <a:chOff x="0" y="0"/>
            <a:chExt cx="946950" cy="684393"/>
          </a:xfrm>
        </p:grpSpPr>
        <p:grpSp>
          <p:nvGrpSpPr>
            <p:cNvPr id="16" name="Group 16"/>
            <p:cNvGrpSpPr/>
            <p:nvPr/>
          </p:nvGrpSpPr>
          <p:grpSpPr>
            <a:xfrm>
              <a:off x="0" y="0"/>
              <a:ext cx="946950" cy="684393"/>
              <a:chOff x="0" y="0"/>
              <a:chExt cx="1726817" cy="1248029"/>
            </a:xfrm>
          </p:grpSpPr>
          <p:sp>
            <p:nvSpPr>
              <p:cNvPr id="17" name="Freeform 17"/>
              <p:cNvSpPr/>
              <p:nvPr/>
            </p:nvSpPr>
            <p:spPr>
              <a:xfrm>
                <a:off x="0" y="0"/>
                <a:ext cx="1728087" cy="1248029"/>
              </a:xfrm>
              <a:custGeom>
                <a:avLst/>
                <a:gdLst/>
                <a:ahLst/>
                <a:cxnLst/>
                <a:rect l="l" t="t" r="r" b="b"/>
                <a:pathLst>
                  <a:path w="1728087" h="1248029">
                    <a:moveTo>
                      <a:pt x="1174367" y="1248029"/>
                    </a:moveTo>
                    <a:lnTo>
                      <a:pt x="553720" y="1248029"/>
                    </a:lnTo>
                    <a:cubicBezTo>
                      <a:pt x="247650" y="1248029"/>
                      <a:pt x="0" y="968640"/>
                      <a:pt x="0" y="624744"/>
                    </a:cubicBezTo>
                    <a:cubicBezTo>
                      <a:pt x="0" y="279415"/>
                      <a:pt x="247650" y="0"/>
                      <a:pt x="553720" y="0"/>
                    </a:cubicBezTo>
                    <a:lnTo>
                      <a:pt x="1174367" y="0"/>
                    </a:lnTo>
                    <a:cubicBezTo>
                      <a:pt x="1480437" y="0"/>
                      <a:pt x="1728087" y="279415"/>
                      <a:pt x="1728087" y="624744"/>
                    </a:cubicBezTo>
                    <a:cubicBezTo>
                      <a:pt x="1726817" y="968640"/>
                      <a:pt x="1479167" y="1248029"/>
                      <a:pt x="1174367" y="1248029"/>
                    </a:cubicBezTo>
                    <a:close/>
                  </a:path>
                </a:pathLst>
              </a:custGeom>
              <a:solidFill>
                <a:srgbClr val="004AAD"/>
              </a:solidFill>
            </p:spPr>
            <p:txBody>
              <a:bodyPr/>
              <a:lstStyle/>
              <a:p>
                <a:endParaRPr lang="fi-FI"/>
              </a:p>
            </p:txBody>
          </p:sp>
        </p:grpSp>
        <p:sp>
          <p:nvSpPr>
            <p:cNvPr id="18" name="Freeform 18"/>
            <p:cNvSpPr/>
            <p:nvPr/>
          </p:nvSpPr>
          <p:spPr>
            <a:xfrm rot="5400000">
              <a:off x="311459" y="241158"/>
              <a:ext cx="324031" cy="202077"/>
            </a:xfrm>
            <a:custGeom>
              <a:avLst/>
              <a:gdLst/>
              <a:ahLst/>
              <a:cxnLst/>
              <a:rect l="l" t="t" r="r" b="b"/>
              <a:pathLst>
                <a:path w="324031" h="202077">
                  <a:moveTo>
                    <a:pt x="0" y="0"/>
                  </a:moveTo>
                  <a:lnTo>
                    <a:pt x="324031" y="0"/>
                  </a:lnTo>
                  <a:lnTo>
                    <a:pt x="324031" y="202077"/>
                  </a:lnTo>
                  <a:lnTo>
                    <a:pt x="0" y="20207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i-FI"/>
            </a:p>
          </p:txBody>
        </p:sp>
      </p:grpSp>
      <p:sp>
        <p:nvSpPr>
          <p:cNvPr id="19" name="TextBox 19"/>
          <p:cNvSpPr txBox="1"/>
          <p:nvPr/>
        </p:nvSpPr>
        <p:spPr>
          <a:xfrm>
            <a:off x="1028700" y="8943975"/>
            <a:ext cx="408623" cy="314325"/>
          </a:xfrm>
          <a:prstGeom prst="rect">
            <a:avLst/>
          </a:prstGeom>
        </p:spPr>
        <p:txBody>
          <a:bodyPr lIns="0" tIns="0" rIns="0" bIns="0" rtlCol="0" anchor="t">
            <a:spAutoFit/>
          </a:bodyPr>
          <a:lstStyle/>
          <a:p>
            <a:pPr algn="l">
              <a:lnSpc>
                <a:spcPts val="2400"/>
              </a:lnSpc>
            </a:pPr>
            <a:r>
              <a:rPr lang="en-US" sz="2000" b="1" spc="80">
                <a:solidFill>
                  <a:srgbClr val="403F3F"/>
                </a:solidFill>
                <a:latin typeface="Open Sauce Bold"/>
                <a:ea typeface="Open Sauce Bold"/>
                <a:cs typeface="Open Sauce Bold"/>
                <a:sym typeface="Open Sauce Bold"/>
              </a:rPr>
              <a:t>04</a:t>
            </a:r>
          </a:p>
        </p:txBody>
      </p:sp>
      <p:sp>
        <p:nvSpPr>
          <p:cNvPr id="20" name="TextBox 20"/>
          <p:cNvSpPr txBox="1"/>
          <p:nvPr/>
        </p:nvSpPr>
        <p:spPr>
          <a:xfrm>
            <a:off x="8295463" y="1872142"/>
            <a:ext cx="8275887" cy="923330"/>
          </a:xfrm>
          <a:prstGeom prst="rect">
            <a:avLst/>
          </a:prstGeom>
        </p:spPr>
        <p:txBody>
          <a:bodyPr lIns="0" tIns="0" rIns="0" bIns="0" rtlCol="0" anchor="t">
            <a:spAutoFit/>
          </a:bodyPr>
          <a:lstStyle/>
          <a:p>
            <a:pPr algn="l">
              <a:lnSpc>
                <a:spcPts val="7200"/>
              </a:lnSpc>
            </a:pPr>
            <a:r>
              <a:rPr lang="en-US" sz="7500" b="1" dirty="0">
                <a:solidFill>
                  <a:schemeClr val="tx2"/>
                </a:solidFill>
                <a:latin typeface="Open Sauce Semi-Bold"/>
                <a:ea typeface="Open Sauce Semi-Bold"/>
                <a:cs typeface="Open Sauce Semi-Bold"/>
                <a:sym typeface="Open Sauce Semi-Bold"/>
              </a:rPr>
              <a:t>Technology</a:t>
            </a:r>
          </a:p>
        </p:txBody>
      </p:sp>
      <p:sp>
        <p:nvSpPr>
          <p:cNvPr id="22" name="Tekstiruutu 21">
            <a:extLst>
              <a:ext uri="{FF2B5EF4-FFF2-40B4-BE49-F238E27FC236}">
                <a16:creationId xmlns:a16="http://schemas.microsoft.com/office/drawing/2014/main" id="{B1316662-3548-925B-CF82-6EDBDE013881}"/>
              </a:ext>
            </a:extLst>
          </p:cNvPr>
          <p:cNvSpPr txBox="1"/>
          <p:nvPr/>
        </p:nvSpPr>
        <p:spPr>
          <a:xfrm>
            <a:off x="8295463" y="3467100"/>
            <a:ext cx="8370214" cy="5293757"/>
          </a:xfrm>
          <a:prstGeom prst="rect">
            <a:avLst/>
          </a:prstGeom>
          <a:noFill/>
        </p:spPr>
        <p:txBody>
          <a:bodyPr wrap="square">
            <a:spAutoFit/>
          </a:bodyPr>
          <a:lstStyle/>
          <a:p>
            <a:pPr lvl="0" algn="just"/>
            <a:r>
              <a:rPr lang="en-CA" sz="2000" dirty="0">
                <a:solidFill>
                  <a:schemeClr val="tx2"/>
                </a:solidFill>
                <a:latin typeface="Open Sauce" panose="020B0604020202020204" charset="0"/>
              </a:rPr>
              <a:t>With advancements in technology and a growing emphasis on animal welfare, biotelemetric vital monitoring has witnessed significant growth and development in recent years.</a:t>
            </a:r>
          </a:p>
          <a:p>
            <a:pPr lvl="0" algn="just"/>
            <a:endParaRPr lang="en-CA" sz="2000" dirty="0">
              <a:solidFill>
                <a:schemeClr val="tx2"/>
              </a:solidFill>
              <a:latin typeface="Open Sauce" panose="020B0604020202020204" charset="0"/>
            </a:endParaRPr>
          </a:p>
          <a:p>
            <a:pPr lvl="0" algn="just"/>
            <a:r>
              <a:rPr lang="en-CA" sz="2000" dirty="0">
                <a:solidFill>
                  <a:schemeClr val="tx2"/>
                </a:solidFill>
                <a:latin typeface="Open Sauce" panose="020B0604020202020204" charset="0"/>
              </a:rPr>
              <a:t>Respiration is a fundamental process for all living organisms, including animals. Monitoring the respiratory flow in animals is crucial for getting important vital statistics as well as diagnosing and managing various respiratory conditions. Assessing an animal's respiratory rate, volume, effort and patterns gives valuable insights into their overall health and vital statistics and detect any potential respiratory issues at an early stage.</a:t>
            </a:r>
          </a:p>
          <a:p>
            <a:pPr lvl="0" algn="just"/>
            <a:endParaRPr lang="en-CA" sz="2000" dirty="0">
              <a:solidFill>
                <a:schemeClr val="tx2"/>
              </a:solidFill>
              <a:latin typeface="Open Sauce" panose="020B0604020202020204" charset="0"/>
            </a:endParaRPr>
          </a:p>
          <a:p>
            <a:pPr lvl="0" algn="just"/>
            <a:r>
              <a:rPr lang="en-CA" sz="2000" dirty="0">
                <a:solidFill>
                  <a:schemeClr val="tx2"/>
                </a:solidFill>
                <a:latin typeface="Open Sauce" panose="020B0604020202020204" charset="0"/>
              </a:rPr>
              <a:t>Traditional methods often involved invasive procedures or sensors into the animal's respiratory system. However, modern technologies now enable non-invasive monitoring, which reduces stress for the animals and provides more accurate results.</a:t>
            </a:r>
          </a:p>
          <a:p>
            <a:pPr lvl="0" algn="just"/>
            <a:r>
              <a:rPr lang="en-CA" sz="1800" dirty="0">
                <a:solidFill>
                  <a:srgbClr val="336699"/>
                </a:solidFill>
                <a:latin typeface="AmpleSoft Pro Regular" pitchFamily="50"/>
              </a:rPr>
              <a:t>.</a:t>
            </a:r>
          </a:p>
        </p:txBody>
      </p:sp>
      <p:sp>
        <p:nvSpPr>
          <p:cNvPr id="24" name="Suorakulmio 23">
            <a:extLst>
              <a:ext uri="{FF2B5EF4-FFF2-40B4-BE49-F238E27FC236}">
                <a16:creationId xmlns:a16="http://schemas.microsoft.com/office/drawing/2014/main" id="{59FFA299-15A2-98E0-339B-384C5F5AC093}"/>
              </a:ext>
            </a:extLst>
          </p:cNvPr>
          <p:cNvSpPr/>
          <p:nvPr/>
        </p:nvSpPr>
        <p:spPr>
          <a:xfrm>
            <a:off x="0" y="0"/>
            <a:ext cx="748851" cy="10287000"/>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B"/>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204311" cy="837821"/>
            <a:chOff x="0" y="0"/>
            <a:chExt cx="272415" cy="1117094"/>
          </a:xfrm>
        </p:grpSpPr>
        <p:grpSp>
          <p:nvGrpSpPr>
            <p:cNvPr id="3" name="Group 3"/>
            <p:cNvGrpSpPr/>
            <p:nvPr/>
          </p:nvGrpSpPr>
          <p:grpSpPr>
            <a:xfrm>
              <a:off x="0" y="0"/>
              <a:ext cx="272415" cy="272415"/>
              <a:chOff x="0" y="0"/>
              <a:chExt cx="6350000" cy="6350000"/>
            </a:xfrm>
          </p:grpSpPr>
          <p:sp>
            <p:nvSpPr>
              <p:cNvPr id="4" name="Freeform 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403F3F">
                  <a:alpha val="24706"/>
                </a:srgbClr>
              </a:solidFill>
            </p:spPr>
            <p:txBody>
              <a:bodyPr/>
              <a:lstStyle/>
              <a:p>
                <a:endParaRPr lang="fi-FI"/>
              </a:p>
            </p:txBody>
          </p:sp>
        </p:grpSp>
        <p:grpSp>
          <p:nvGrpSpPr>
            <p:cNvPr id="5" name="Group 5"/>
            <p:cNvGrpSpPr/>
            <p:nvPr/>
          </p:nvGrpSpPr>
          <p:grpSpPr>
            <a:xfrm>
              <a:off x="0" y="422340"/>
              <a:ext cx="272415" cy="272415"/>
              <a:chOff x="0" y="0"/>
              <a:chExt cx="6350000" cy="6350000"/>
            </a:xfrm>
          </p:grpSpPr>
          <p:sp>
            <p:nvSpPr>
              <p:cNvPr id="6" name="Freeform 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4AAD"/>
              </a:solidFill>
            </p:spPr>
            <p:txBody>
              <a:bodyPr/>
              <a:lstStyle/>
              <a:p>
                <a:endParaRPr lang="fi-FI"/>
              </a:p>
            </p:txBody>
          </p:sp>
        </p:grpSp>
        <p:grpSp>
          <p:nvGrpSpPr>
            <p:cNvPr id="7" name="Group 7"/>
            <p:cNvGrpSpPr/>
            <p:nvPr/>
          </p:nvGrpSpPr>
          <p:grpSpPr>
            <a:xfrm>
              <a:off x="0" y="844679"/>
              <a:ext cx="272415" cy="272415"/>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403F3F">
                  <a:alpha val="24706"/>
                </a:srgbClr>
              </a:solidFill>
            </p:spPr>
            <p:txBody>
              <a:bodyPr/>
              <a:lstStyle/>
              <a:p>
                <a:endParaRPr lang="fi-FI"/>
              </a:p>
            </p:txBody>
          </p:sp>
        </p:grpSp>
      </p:grpSp>
      <p:sp>
        <p:nvSpPr>
          <p:cNvPr id="9" name="TextBox 9"/>
          <p:cNvSpPr txBox="1"/>
          <p:nvPr/>
        </p:nvSpPr>
        <p:spPr>
          <a:xfrm>
            <a:off x="2822266" y="1034451"/>
            <a:ext cx="9739548" cy="1154162"/>
          </a:xfrm>
          <a:prstGeom prst="rect">
            <a:avLst/>
          </a:prstGeom>
        </p:spPr>
        <p:txBody>
          <a:bodyPr lIns="0" tIns="0" rIns="0" bIns="0" rtlCol="0" anchor="t">
            <a:spAutoFit/>
          </a:bodyPr>
          <a:lstStyle/>
          <a:p>
            <a:pPr algn="l">
              <a:lnSpc>
                <a:spcPts val="9000"/>
              </a:lnSpc>
            </a:pPr>
            <a:r>
              <a:rPr lang="en-US" sz="7500" b="1" spc="75" dirty="0">
                <a:solidFill>
                  <a:schemeClr val="tx2"/>
                </a:solidFill>
                <a:latin typeface="Open Sauce Heavy"/>
                <a:ea typeface="Open Sauce Heavy"/>
                <a:cs typeface="Open Sauce Heavy"/>
                <a:sym typeface="Open Sauce Heavy"/>
              </a:rPr>
              <a:t>Technology</a:t>
            </a:r>
          </a:p>
        </p:txBody>
      </p:sp>
      <p:grpSp>
        <p:nvGrpSpPr>
          <p:cNvPr id="10" name="Group 10"/>
          <p:cNvGrpSpPr/>
          <p:nvPr/>
        </p:nvGrpSpPr>
        <p:grpSpPr>
          <a:xfrm>
            <a:off x="16549088" y="1028700"/>
            <a:ext cx="710212" cy="513295"/>
            <a:chOff x="0" y="0"/>
            <a:chExt cx="946950" cy="684393"/>
          </a:xfrm>
        </p:grpSpPr>
        <p:grpSp>
          <p:nvGrpSpPr>
            <p:cNvPr id="11" name="Group 11"/>
            <p:cNvGrpSpPr/>
            <p:nvPr/>
          </p:nvGrpSpPr>
          <p:grpSpPr>
            <a:xfrm>
              <a:off x="0" y="0"/>
              <a:ext cx="946950" cy="684393"/>
              <a:chOff x="0" y="0"/>
              <a:chExt cx="1726817" cy="1248029"/>
            </a:xfrm>
          </p:grpSpPr>
          <p:sp>
            <p:nvSpPr>
              <p:cNvPr id="12" name="Freeform 12"/>
              <p:cNvSpPr/>
              <p:nvPr/>
            </p:nvSpPr>
            <p:spPr>
              <a:xfrm>
                <a:off x="0" y="0"/>
                <a:ext cx="1728087" cy="1248029"/>
              </a:xfrm>
              <a:custGeom>
                <a:avLst/>
                <a:gdLst/>
                <a:ahLst/>
                <a:cxnLst/>
                <a:rect l="l" t="t" r="r" b="b"/>
                <a:pathLst>
                  <a:path w="1728087" h="1248029">
                    <a:moveTo>
                      <a:pt x="1174367" y="1248029"/>
                    </a:moveTo>
                    <a:lnTo>
                      <a:pt x="553720" y="1248029"/>
                    </a:lnTo>
                    <a:cubicBezTo>
                      <a:pt x="247650" y="1248029"/>
                      <a:pt x="0" y="968640"/>
                      <a:pt x="0" y="624744"/>
                    </a:cubicBezTo>
                    <a:cubicBezTo>
                      <a:pt x="0" y="279415"/>
                      <a:pt x="247650" y="0"/>
                      <a:pt x="553720" y="0"/>
                    </a:cubicBezTo>
                    <a:lnTo>
                      <a:pt x="1174367" y="0"/>
                    </a:lnTo>
                    <a:cubicBezTo>
                      <a:pt x="1480437" y="0"/>
                      <a:pt x="1728087" y="279415"/>
                      <a:pt x="1728087" y="624744"/>
                    </a:cubicBezTo>
                    <a:cubicBezTo>
                      <a:pt x="1726817" y="968640"/>
                      <a:pt x="1479167" y="1248029"/>
                      <a:pt x="1174367" y="1248029"/>
                    </a:cubicBezTo>
                    <a:close/>
                  </a:path>
                </a:pathLst>
              </a:custGeom>
              <a:solidFill>
                <a:srgbClr val="004AAD"/>
              </a:solidFill>
            </p:spPr>
            <p:txBody>
              <a:bodyPr/>
              <a:lstStyle/>
              <a:p>
                <a:endParaRPr lang="fi-FI"/>
              </a:p>
            </p:txBody>
          </p:sp>
        </p:grpSp>
        <p:sp>
          <p:nvSpPr>
            <p:cNvPr id="13" name="Freeform 13"/>
            <p:cNvSpPr/>
            <p:nvPr/>
          </p:nvSpPr>
          <p:spPr>
            <a:xfrm rot="5400000">
              <a:off x="311459" y="241158"/>
              <a:ext cx="324031" cy="202077"/>
            </a:xfrm>
            <a:custGeom>
              <a:avLst/>
              <a:gdLst/>
              <a:ahLst/>
              <a:cxnLst/>
              <a:rect l="l" t="t" r="r" b="b"/>
              <a:pathLst>
                <a:path w="324031" h="202077">
                  <a:moveTo>
                    <a:pt x="0" y="0"/>
                  </a:moveTo>
                  <a:lnTo>
                    <a:pt x="324031" y="0"/>
                  </a:lnTo>
                  <a:lnTo>
                    <a:pt x="324031" y="202077"/>
                  </a:lnTo>
                  <a:lnTo>
                    <a:pt x="0" y="20207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i-FI"/>
            </a:p>
          </p:txBody>
        </p:sp>
      </p:grpSp>
      <p:grpSp>
        <p:nvGrpSpPr>
          <p:cNvPr id="14" name="Group 14"/>
          <p:cNvGrpSpPr/>
          <p:nvPr/>
        </p:nvGrpSpPr>
        <p:grpSpPr>
          <a:xfrm>
            <a:off x="1806259" y="4046549"/>
            <a:ext cx="5070551" cy="4660095"/>
            <a:chOff x="0" y="0"/>
            <a:chExt cx="5335474" cy="6213462"/>
          </a:xfrm>
        </p:grpSpPr>
        <p:grpSp>
          <p:nvGrpSpPr>
            <p:cNvPr id="15" name="Group 15"/>
            <p:cNvGrpSpPr/>
            <p:nvPr/>
          </p:nvGrpSpPr>
          <p:grpSpPr>
            <a:xfrm>
              <a:off x="0" y="0"/>
              <a:ext cx="5335474" cy="6213462"/>
              <a:chOff x="0" y="0"/>
              <a:chExt cx="4431576" cy="5160822"/>
            </a:xfrm>
          </p:grpSpPr>
          <p:sp>
            <p:nvSpPr>
              <p:cNvPr id="16" name="Freeform 16"/>
              <p:cNvSpPr/>
              <p:nvPr/>
            </p:nvSpPr>
            <p:spPr>
              <a:xfrm>
                <a:off x="0" y="0"/>
                <a:ext cx="4431576" cy="5160822"/>
              </a:xfrm>
              <a:custGeom>
                <a:avLst/>
                <a:gdLst/>
                <a:ahLst/>
                <a:cxnLst/>
                <a:rect l="l" t="t" r="r" b="b"/>
                <a:pathLst>
                  <a:path w="4431576" h="5160822">
                    <a:moveTo>
                      <a:pt x="4307116" y="5160821"/>
                    </a:moveTo>
                    <a:lnTo>
                      <a:pt x="124460" y="5160821"/>
                    </a:lnTo>
                    <a:cubicBezTo>
                      <a:pt x="55880" y="5160821"/>
                      <a:pt x="0" y="5104942"/>
                      <a:pt x="0" y="5036362"/>
                    </a:cubicBezTo>
                    <a:lnTo>
                      <a:pt x="0" y="124460"/>
                    </a:lnTo>
                    <a:cubicBezTo>
                      <a:pt x="0" y="55880"/>
                      <a:pt x="55880" y="0"/>
                      <a:pt x="124460" y="0"/>
                    </a:cubicBezTo>
                    <a:lnTo>
                      <a:pt x="4307116" y="0"/>
                    </a:lnTo>
                    <a:cubicBezTo>
                      <a:pt x="4375696" y="0"/>
                      <a:pt x="4431576" y="55880"/>
                      <a:pt x="4431576" y="124460"/>
                    </a:cubicBezTo>
                    <a:lnTo>
                      <a:pt x="4431576" y="5036362"/>
                    </a:lnTo>
                    <a:cubicBezTo>
                      <a:pt x="4431576" y="5104942"/>
                      <a:pt x="4375696" y="5160822"/>
                      <a:pt x="4307116" y="5160822"/>
                    </a:cubicBezTo>
                    <a:close/>
                  </a:path>
                </a:pathLst>
              </a:custGeom>
              <a:solidFill>
                <a:srgbClr val="004AAD">
                  <a:alpha val="9804"/>
                </a:srgbClr>
              </a:solidFill>
            </p:spPr>
            <p:txBody>
              <a:bodyPr/>
              <a:lstStyle/>
              <a:p>
                <a:endParaRPr lang="fi-FI"/>
              </a:p>
            </p:txBody>
          </p:sp>
        </p:grpSp>
        <p:sp>
          <p:nvSpPr>
            <p:cNvPr id="17" name="TextBox 17"/>
            <p:cNvSpPr txBox="1"/>
            <p:nvPr/>
          </p:nvSpPr>
          <p:spPr>
            <a:xfrm>
              <a:off x="517825" y="2010539"/>
              <a:ext cx="4312802" cy="433793"/>
            </a:xfrm>
            <a:prstGeom prst="rect">
              <a:avLst/>
            </a:prstGeom>
          </p:spPr>
          <p:txBody>
            <a:bodyPr lIns="0" tIns="0" rIns="0" bIns="0" rtlCol="0" anchor="t">
              <a:spAutoFit/>
            </a:bodyPr>
            <a:lstStyle/>
            <a:p>
              <a:pPr algn="l">
                <a:lnSpc>
                  <a:spcPts val="2849"/>
                </a:lnSpc>
              </a:pPr>
              <a:endParaRPr lang="en-US" sz="1900" spc="19" dirty="0">
                <a:solidFill>
                  <a:srgbClr val="403F3F"/>
                </a:solidFill>
                <a:latin typeface="Open Sauce Light"/>
                <a:ea typeface="Open Sauce Light"/>
                <a:cs typeface="Open Sauce Light"/>
                <a:sym typeface="Open Sauce Light"/>
              </a:endParaRPr>
            </a:p>
          </p:txBody>
        </p:sp>
      </p:grpSp>
      <p:grpSp>
        <p:nvGrpSpPr>
          <p:cNvPr id="18" name="Group 18"/>
          <p:cNvGrpSpPr/>
          <p:nvPr/>
        </p:nvGrpSpPr>
        <p:grpSpPr>
          <a:xfrm>
            <a:off x="1806259" y="2773081"/>
            <a:ext cx="5059013" cy="1063883"/>
            <a:chOff x="-30802" y="0"/>
            <a:chExt cx="5335474" cy="1418510"/>
          </a:xfrm>
          <a:solidFill>
            <a:schemeClr val="tx2"/>
          </a:solidFill>
        </p:grpSpPr>
        <p:grpSp>
          <p:nvGrpSpPr>
            <p:cNvPr id="19" name="Group 19"/>
            <p:cNvGrpSpPr/>
            <p:nvPr/>
          </p:nvGrpSpPr>
          <p:grpSpPr>
            <a:xfrm>
              <a:off x="-30802" y="0"/>
              <a:ext cx="5335474" cy="1418510"/>
              <a:chOff x="-25584" y="0"/>
              <a:chExt cx="4431576" cy="1178196"/>
            </a:xfrm>
            <a:grpFill/>
          </p:grpSpPr>
          <p:sp>
            <p:nvSpPr>
              <p:cNvPr id="20" name="Freeform 20"/>
              <p:cNvSpPr/>
              <p:nvPr/>
            </p:nvSpPr>
            <p:spPr>
              <a:xfrm>
                <a:off x="-25584" y="0"/>
                <a:ext cx="4431576" cy="1178196"/>
              </a:xfrm>
              <a:custGeom>
                <a:avLst/>
                <a:gdLst/>
                <a:ahLst/>
                <a:cxnLst/>
                <a:rect l="l" t="t" r="r" b="b"/>
                <a:pathLst>
                  <a:path w="4431576" h="1178196">
                    <a:moveTo>
                      <a:pt x="4307116" y="1178195"/>
                    </a:moveTo>
                    <a:lnTo>
                      <a:pt x="124460" y="1178195"/>
                    </a:lnTo>
                    <a:cubicBezTo>
                      <a:pt x="55880" y="1178195"/>
                      <a:pt x="0" y="1122315"/>
                      <a:pt x="0" y="1053735"/>
                    </a:cubicBezTo>
                    <a:lnTo>
                      <a:pt x="0" y="124460"/>
                    </a:lnTo>
                    <a:cubicBezTo>
                      <a:pt x="0" y="55880"/>
                      <a:pt x="55880" y="0"/>
                      <a:pt x="124460" y="0"/>
                    </a:cubicBezTo>
                    <a:lnTo>
                      <a:pt x="4307116" y="0"/>
                    </a:lnTo>
                    <a:cubicBezTo>
                      <a:pt x="4375696" y="0"/>
                      <a:pt x="4431576" y="55880"/>
                      <a:pt x="4431576" y="124460"/>
                    </a:cubicBezTo>
                    <a:lnTo>
                      <a:pt x="4431576" y="1053735"/>
                    </a:lnTo>
                    <a:cubicBezTo>
                      <a:pt x="4431576" y="1122315"/>
                      <a:pt x="4375696" y="1178196"/>
                      <a:pt x="4307116" y="1178196"/>
                    </a:cubicBezTo>
                    <a:close/>
                  </a:path>
                </a:pathLst>
              </a:custGeom>
              <a:grpFill/>
            </p:spPr>
            <p:txBody>
              <a:bodyPr/>
              <a:lstStyle/>
              <a:p>
                <a:endParaRPr lang="fi-FI"/>
              </a:p>
            </p:txBody>
          </p:sp>
        </p:grpSp>
        <p:sp>
          <p:nvSpPr>
            <p:cNvPr id="21" name="TextBox 21"/>
            <p:cNvSpPr txBox="1"/>
            <p:nvPr/>
          </p:nvSpPr>
          <p:spPr>
            <a:xfrm>
              <a:off x="1045694" y="363026"/>
              <a:ext cx="3851794" cy="506805"/>
            </a:xfrm>
            <a:prstGeom prst="rect">
              <a:avLst/>
            </a:prstGeom>
            <a:grpFill/>
          </p:spPr>
          <p:txBody>
            <a:bodyPr wrap="square" lIns="0" tIns="0" rIns="0" bIns="0" rtlCol="0" anchor="t">
              <a:spAutoFit/>
            </a:bodyPr>
            <a:lstStyle/>
            <a:p>
              <a:pPr algn="l">
                <a:lnSpc>
                  <a:spcPts val="3359"/>
                </a:lnSpc>
              </a:pPr>
              <a:r>
                <a:rPr lang="en-US" sz="1600" spc="144" dirty="0">
                  <a:solidFill>
                    <a:srgbClr val="FFFFFB"/>
                  </a:solidFill>
                  <a:latin typeface="Open Sauce"/>
                  <a:ea typeface="Open Sauce"/>
                  <a:cs typeface="Open Sauce"/>
                  <a:sym typeface="Open Sauce"/>
                </a:rPr>
                <a:t>CURRENT</a:t>
              </a:r>
              <a:r>
                <a:rPr lang="en-US" spc="144" dirty="0">
                  <a:solidFill>
                    <a:srgbClr val="FFFFFB"/>
                  </a:solidFill>
                  <a:latin typeface="Open Sauce"/>
                  <a:ea typeface="Open Sauce"/>
                  <a:cs typeface="Open Sauce"/>
                  <a:sym typeface="Open Sauce"/>
                </a:rPr>
                <a:t> CHALLENGES</a:t>
              </a:r>
            </a:p>
          </p:txBody>
        </p:sp>
      </p:grpSp>
      <p:sp>
        <p:nvSpPr>
          <p:cNvPr id="23" name="TextBox 23"/>
          <p:cNvSpPr txBox="1"/>
          <p:nvPr/>
        </p:nvSpPr>
        <p:spPr>
          <a:xfrm>
            <a:off x="1028700" y="8943975"/>
            <a:ext cx="408623" cy="314325"/>
          </a:xfrm>
          <a:prstGeom prst="rect">
            <a:avLst/>
          </a:prstGeom>
        </p:spPr>
        <p:txBody>
          <a:bodyPr lIns="0" tIns="0" rIns="0" bIns="0" rtlCol="0" anchor="t">
            <a:spAutoFit/>
          </a:bodyPr>
          <a:lstStyle/>
          <a:p>
            <a:pPr algn="l">
              <a:lnSpc>
                <a:spcPts val="2400"/>
              </a:lnSpc>
            </a:pPr>
            <a:r>
              <a:rPr lang="en-US" sz="2000" b="1" spc="80">
                <a:solidFill>
                  <a:srgbClr val="403F3F"/>
                </a:solidFill>
                <a:latin typeface="Open Sauce Bold"/>
                <a:ea typeface="Open Sauce Bold"/>
                <a:cs typeface="Open Sauce Bold"/>
                <a:sym typeface="Open Sauce Bold"/>
              </a:rPr>
              <a:t>05</a:t>
            </a:r>
          </a:p>
        </p:txBody>
      </p:sp>
      <p:grpSp>
        <p:nvGrpSpPr>
          <p:cNvPr id="24" name="Group 24"/>
          <p:cNvGrpSpPr/>
          <p:nvPr/>
        </p:nvGrpSpPr>
        <p:grpSpPr>
          <a:xfrm>
            <a:off x="9144000" y="4389695"/>
            <a:ext cx="6372158" cy="2980206"/>
            <a:chOff x="0" y="0"/>
            <a:chExt cx="5335474" cy="6169012"/>
          </a:xfrm>
        </p:grpSpPr>
        <p:grpSp>
          <p:nvGrpSpPr>
            <p:cNvPr id="25" name="Group 25"/>
            <p:cNvGrpSpPr/>
            <p:nvPr/>
          </p:nvGrpSpPr>
          <p:grpSpPr>
            <a:xfrm>
              <a:off x="0" y="0"/>
              <a:ext cx="5335474" cy="6169012"/>
              <a:chOff x="0" y="0"/>
              <a:chExt cx="4431576" cy="5123902"/>
            </a:xfrm>
          </p:grpSpPr>
          <p:sp>
            <p:nvSpPr>
              <p:cNvPr id="26" name="Freeform 26"/>
              <p:cNvSpPr/>
              <p:nvPr/>
            </p:nvSpPr>
            <p:spPr>
              <a:xfrm>
                <a:off x="0" y="0"/>
                <a:ext cx="4431576" cy="5123902"/>
              </a:xfrm>
              <a:custGeom>
                <a:avLst/>
                <a:gdLst/>
                <a:ahLst/>
                <a:cxnLst/>
                <a:rect l="l" t="t" r="r" b="b"/>
                <a:pathLst>
                  <a:path w="4431576" h="5123902">
                    <a:moveTo>
                      <a:pt x="4307116" y="5123902"/>
                    </a:moveTo>
                    <a:lnTo>
                      <a:pt x="124460" y="5123902"/>
                    </a:lnTo>
                    <a:cubicBezTo>
                      <a:pt x="55880" y="5123902"/>
                      <a:pt x="0" y="5068022"/>
                      <a:pt x="0" y="4999442"/>
                    </a:cubicBezTo>
                    <a:lnTo>
                      <a:pt x="0" y="124460"/>
                    </a:lnTo>
                    <a:cubicBezTo>
                      <a:pt x="0" y="55880"/>
                      <a:pt x="55880" y="0"/>
                      <a:pt x="124460" y="0"/>
                    </a:cubicBezTo>
                    <a:lnTo>
                      <a:pt x="4307116" y="0"/>
                    </a:lnTo>
                    <a:cubicBezTo>
                      <a:pt x="4375696" y="0"/>
                      <a:pt x="4431576" y="55880"/>
                      <a:pt x="4431576" y="124460"/>
                    </a:cubicBezTo>
                    <a:lnTo>
                      <a:pt x="4431576" y="4999442"/>
                    </a:lnTo>
                    <a:cubicBezTo>
                      <a:pt x="4431576" y="5068022"/>
                      <a:pt x="4375696" y="5123902"/>
                      <a:pt x="4307116" y="5123902"/>
                    </a:cubicBezTo>
                    <a:close/>
                  </a:path>
                </a:pathLst>
              </a:custGeom>
              <a:solidFill>
                <a:srgbClr val="004AAD">
                  <a:alpha val="9804"/>
                </a:srgbClr>
              </a:solidFill>
            </p:spPr>
            <p:txBody>
              <a:bodyPr/>
              <a:lstStyle/>
              <a:p>
                <a:endParaRPr lang="fi-FI"/>
              </a:p>
            </p:txBody>
          </p:sp>
        </p:grpSp>
        <p:sp>
          <p:nvSpPr>
            <p:cNvPr id="27" name="TextBox 27"/>
            <p:cNvSpPr txBox="1"/>
            <p:nvPr/>
          </p:nvSpPr>
          <p:spPr>
            <a:xfrm>
              <a:off x="576398" y="517938"/>
              <a:ext cx="4312802" cy="5133135"/>
            </a:xfrm>
            <a:prstGeom prst="rect">
              <a:avLst/>
            </a:prstGeom>
          </p:spPr>
          <p:txBody>
            <a:bodyPr lIns="0" tIns="0" rIns="0" bIns="0" rtlCol="0" anchor="t">
              <a:spAutoFit/>
            </a:bodyPr>
            <a:lstStyle/>
            <a:p>
              <a:pPr algn="l">
                <a:lnSpc>
                  <a:spcPts val="2849"/>
                </a:lnSpc>
              </a:pPr>
              <a:r>
                <a:rPr lang="en-US" sz="1900" spc="19" dirty="0">
                  <a:solidFill>
                    <a:srgbClr val="403F3F"/>
                  </a:solidFill>
                  <a:latin typeface="Open Sauce Light"/>
                  <a:ea typeface="Open Sauce Light"/>
                  <a:cs typeface="Open Sauce Light"/>
                  <a:sym typeface="Open Sauce Light"/>
                </a:rPr>
                <a:t>We can interpret the breathing of dogs and other animals smoothly with the technology we have developed. We can see how the respiratory flow behaves during the exercise and therefore we can diagnose various respiratory diseases, such as </a:t>
              </a:r>
              <a:r>
                <a:rPr lang="en-US" sz="1900" b="1" spc="19" dirty="0">
                  <a:solidFill>
                    <a:srgbClr val="403F3F"/>
                  </a:solidFill>
                  <a:latin typeface="Open Sauce Light"/>
                  <a:ea typeface="Open Sauce Light"/>
                  <a:cs typeface="Open Sauce Light"/>
                  <a:sym typeface="Open Sauce Light"/>
                </a:rPr>
                <a:t>kennel cough </a:t>
              </a:r>
              <a:r>
                <a:rPr lang="en-US" sz="1900" spc="19" dirty="0">
                  <a:solidFill>
                    <a:srgbClr val="403F3F"/>
                  </a:solidFill>
                  <a:latin typeface="Open Sauce Light"/>
                  <a:ea typeface="Open Sauce Light"/>
                  <a:cs typeface="Open Sauce Light"/>
                  <a:sym typeface="Open Sauce Light"/>
                </a:rPr>
                <a:t>and </a:t>
              </a:r>
              <a:r>
                <a:rPr lang="en-US" sz="1900" b="1" spc="19" dirty="0">
                  <a:solidFill>
                    <a:srgbClr val="403F3F"/>
                  </a:solidFill>
                  <a:latin typeface="Open Sauce Light"/>
                  <a:ea typeface="Open Sauce Light"/>
                  <a:cs typeface="Open Sauce Light"/>
                  <a:sym typeface="Open Sauce Light"/>
                </a:rPr>
                <a:t>sleep apnea</a:t>
              </a:r>
              <a:r>
                <a:rPr lang="en-US" sz="1900" spc="19" dirty="0">
                  <a:solidFill>
                    <a:srgbClr val="403F3F"/>
                  </a:solidFill>
                  <a:latin typeface="Open Sauce Light"/>
                  <a:ea typeface="Open Sauce Light"/>
                  <a:cs typeface="Open Sauce Light"/>
                  <a:sym typeface="Open Sauce Light"/>
                </a:rPr>
                <a:t>.</a:t>
              </a:r>
            </a:p>
          </p:txBody>
        </p:sp>
      </p:grpSp>
      <p:grpSp>
        <p:nvGrpSpPr>
          <p:cNvPr id="28" name="Group 28"/>
          <p:cNvGrpSpPr/>
          <p:nvPr/>
        </p:nvGrpSpPr>
        <p:grpSpPr>
          <a:xfrm>
            <a:off x="10134600" y="2797292"/>
            <a:ext cx="4261556" cy="1063883"/>
            <a:chOff x="0" y="-1"/>
            <a:chExt cx="5335474" cy="1418510"/>
          </a:xfrm>
        </p:grpSpPr>
        <p:grpSp>
          <p:nvGrpSpPr>
            <p:cNvPr id="29" name="Group 29"/>
            <p:cNvGrpSpPr/>
            <p:nvPr/>
          </p:nvGrpSpPr>
          <p:grpSpPr>
            <a:xfrm>
              <a:off x="0" y="-1"/>
              <a:ext cx="5335474" cy="1418510"/>
              <a:chOff x="0" y="-1"/>
              <a:chExt cx="4431576" cy="1178196"/>
            </a:xfrm>
          </p:grpSpPr>
          <p:sp>
            <p:nvSpPr>
              <p:cNvPr id="30" name="Freeform 30"/>
              <p:cNvSpPr/>
              <p:nvPr/>
            </p:nvSpPr>
            <p:spPr>
              <a:xfrm>
                <a:off x="0" y="-1"/>
                <a:ext cx="4431576" cy="1178196"/>
              </a:xfrm>
              <a:custGeom>
                <a:avLst/>
                <a:gdLst/>
                <a:ahLst/>
                <a:cxnLst/>
                <a:rect l="l" t="t" r="r" b="b"/>
                <a:pathLst>
                  <a:path w="4431576" h="1178196">
                    <a:moveTo>
                      <a:pt x="4307116" y="1178195"/>
                    </a:moveTo>
                    <a:lnTo>
                      <a:pt x="124460" y="1178195"/>
                    </a:lnTo>
                    <a:cubicBezTo>
                      <a:pt x="55880" y="1178195"/>
                      <a:pt x="0" y="1122315"/>
                      <a:pt x="0" y="1053735"/>
                    </a:cubicBezTo>
                    <a:lnTo>
                      <a:pt x="0" y="124460"/>
                    </a:lnTo>
                    <a:cubicBezTo>
                      <a:pt x="0" y="55880"/>
                      <a:pt x="55880" y="0"/>
                      <a:pt x="124460" y="0"/>
                    </a:cubicBezTo>
                    <a:lnTo>
                      <a:pt x="4307116" y="0"/>
                    </a:lnTo>
                    <a:cubicBezTo>
                      <a:pt x="4375696" y="0"/>
                      <a:pt x="4431576" y="55880"/>
                      <a:pt x="4431576" y="124460"/>
                    </a:cubicBezTo>
                    <a:lnTo>
                      <a:pt x="4431576" y="1053735"/>
                    </a:lnTo>
                    <a:cubicBezTo>
                      <a:pt x="4431576" y="1122315"/>
                      <a:pt x="4375696" y="1178196"/>
                      <a:pt x="4307116" y="1178196"/>
                    </a:cubicBezTo>
                    <a:close/>
                  </a:path>
                </a:pathLst>
              </a:custGeom>
              <a:solidFill>
                <a:schemeClr val="tx2"/>
              </a:solidFill>
            </p:spPr>
            <p:txBody>
              <a:bodyPr/>
              <a:lstStyle/>
              <a:p>
                <a:endParaRPr lang="fi-FI" dirty="0"/>
              </a:p>
            </p:txBody>
          </p:sp>
        </p:grpSp>
        <p:sp>
          <p:nvSpPr>
            <p:cNvPr id="32" name="Freeform 32"/>
            <p:cNvSpPr/>
            <p:nvPr/>
          </p:nvSpPr>
          <p:spPr>
            <a:xfrm>
              <a:off x="504846" y="413305"/>
              <a:ext cx="591898" cy="591898"/>
            </a:xfrm>
            <a:custGeom>
              <a:avLst/>
              <a:gdLst/>
              <a:ahLst/>
              <a:cxnLst/>
              <a:rect l="l" t="t" r="r" b="b"/>
              <a:pathLst>
                <a:path w="591898" h="591898">
                  <a:moveTo>
                    <a:pt x="0" y="0"/>
                  </a:moveTo>
                  <a:lnTo>
                    <a:pt x="591898" y="0"/>
                  </a:lnTo>
                  <a:lnTo>
                    <a:pt x="591898" y="591899"/>
                  </a:lnTo>
                  <a:lnTo>
                    <a:pt x="0" y="59189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i-FI"/>
            </a:p>
          </p:txBody>
        </p:sp>
      </p:grpSp>
      <p:sp>
        <p:nvSpPr>
          <p:cNvPr id="42" name="TextBox 21">
            <a:extLst>
              <a:ext uri="{FF2B5EF4-FFF2-40B4-BE49-F238E27FC236}">
                <a16:creationId xmlns:a16="http://schemas.microsoft.com/office/drawing/2014/main" id="{6C7272F3-C357-7B4E-3EB2-1F5F84724C32}"/>
              </a:ext>
            </a:extLst>
          </p:cNvPr>
          <p:cNvSpPr txBox="1"/>
          <p:nvPr/>
        </p:nvSpPr>
        <p:spPr>
          <a:xfrm>
            <a:off x="11201400" y="3039452"/>
            <a:ext cx="3714340" cy="386003"/>
          </a:xfrm>
          <a:prstGeom prst="rect">
            <a:avLst/>
          </a:prstGeom>
        </p:spPr>
        <p:txBody>
          <a:bodyPr wrap="square" lIns="0" tIns="0" rIns="0" bIns="0" rtlCol="0" anchor="t">
            <a:spAutoFit/>
          </a:bodyPr>
          <a:lstStyle/>
          <a:p>
            <a:pPr algn="l">
              <a:lnSpc>
                <a:spcPts val="3359"/>
              </a:lnSpc>
            </a:pPr>
            <a:r>
              <a:rPr lang="en-US" sz="1600" spc="144" dirty="0">
                <a:solidFill>
                  <a:srgbClr val="FFFFFB"/>
                </a:solidFill>
                <a:latin typeface="Open Sauce"/>
                <a:ea typeface="Open Sauce"/>
                <a:cs typeface="Open Sauce"/>
                <a:sym typeface="Open Sauce"/>
              </a:rPr>
              <a:t>SNORETTA</a:t>
            </a:r>
            <a:r>
              <a:rPr lang="en-US" spc="144" dirty="0">
                <a:solidFill>
                  <a:srgbClr val="FFFFFB"/>
                </a:solidFill>
                <a:latin typeface="Open Sauce"/>
                <a:ea typeface="Open Sauce"/>
                <a:cs typeface="Open Sauce"/>
                <a:sym typeface="Open Sauce"/>
              </a:rPr>
              <a:t> SOLUTION</a:t>
            </a:r>
          </a:p>
        </p:txBody>
      </p:sp>
      <p:pic>
        <p:nvPicPr>
          <p:cNvPr id="48" name="Kuva 47" descr="Kuva, joka sisältää kohteen Koirarotu, lemmikki, kaulus, koiranpanta&#10;&#10;Tekoälyn generoima sisältö voi olla virheellistä.">
            <a:extLst>
              <a:ext uri="{FF2B5EF4-FFF2-40B4-BE49-F238E27FC236}">
                <a16:creationId xmlns:a16="http://schemas.microsoft.com/office/drawing/2014/main" id="{6638AD50-C4BF-45C4-178D-C395AEE16C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757838" y="6325577"/>
            <a:ext cx="2141151" cy="3944674"/>
          </a:xfrm>
          <a:prstGeom prst="rect">
            <a:avLst/>
          </a:prstGeom>
        </p:spPr>
      </p:pic>
      <p:sp>
        <p:nvSpPr>
          <p:cNvPr id="49" name="Suorakulmio 48">
            <a:extLst>
              <a:ext uri="{FF2B5EF4-FFF2-40B4-BE49-F238E27FC236}">
                <a16:creationId xmlns:a16="http://schemas.microsoft.com/office/drawing/2014/main" id="{58A2D459-6564-A386-D4A0-F0A91FA2CAB4}"/>
              </a:ext>
            </a:extLst>
          </p:cNvPr>
          <p:cNvSpPr/>
          <p:nvPr/>
        </p:nvSpPr>
        <p:spPr>
          <a:xfrm>
            <a:off x="0" y="0"/>
            <a:ext cx="748851" cy="10287000"/>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4" name="Tekstiruutu 33">
            <a:extLst>
              <a:ext uri="{FF2B5EF4-FFF2-40B4-BE49-F238E27FC236}">
                <a16:creationId xmlns:a16="http://schemas.microsoft.com/office/drawing/2014/main" id="{28E7B93D-F81C-93B3-49F6-540B807BBCE2}"/>
              </a:ext>
            </a:extLst>
          </p:cNvPr>
          <p:cNvSpPr txBox="1"/>
          <p:nvPr/>
        </p:nvSpPr>
        <p:spPr>
          <a:xfrm>
            <a:off x="1920574" y="4479674"/>
            <a:ext cx="4647739" cy="4093428"/>
          </a:xfrm>
          <a:prstGeom prst="rect">
            <a:avLst/>
          </a:prstGeom>
          <a:noFill/>
        </p:spPr>
        <p:txBody>
          <a:bodyPr wrap="square">
            <a:spAutoFit/>
          </a:bodyPr>
          <a:lstStyle/>
          <a:p>
            <a:r>
              <a:rPr lang="fi-FI" sz="2000" dirty="0"/>
              <a:t>As a result of breeding, various respiratory diseases are most commonly caused by short muzzles in dogs.</a:t>
            </a:r>
          </a:p>
          <a:p>
            <a:endParaRPr lang="fi-FI" sz="2000" dirty="0"/>
          </a:p>
          <a:p>
            <a:r>
              <a:rPr lang="fi-FI" sz="2000" dirty="0"/>
              <a:t> A short </a:t>
            </a:r>
            <a:r>
              <a:rPr lang="fi-FI" sz="2000" dirty="0" err="1"/>
              <a:t>muzzle</a:t>
            </a:r>
            <a:r>
              <a:rPr lang="fi-FI" sz="2000" dirty="0"/>
              <a:t> </a:t>
            </a:r>
            <a:r>
              <a:rPr lang="fi-FI" sz="2000" dirty="0" err="1"/>
              <a:t>compromises</a:t>
            </a:r>
            <a:r>
              <a:rPr lang="fi-FI" sz="2000" dirty="0"/>
              <a:t> </a:t>
            </a:r>
            <a:r>
              <a:rPr lang="fi-FI" sz="2000" dirty="0" err="1"/>
              <a:t>the</a:t>
            </a:r>
            <a:r>
              <a:rPr lang="fi-FI" sz="2000" dirty="0"/>
              <a:t> </a:t>
            </a:r>
            <a:r>
              <a:rPr lang="fi-FI" sz="2000" dirty="0" err="1"/>
              <a:t>normal</a:t>
            </a:r>
            <a:r>
              <a:rPr lang="fi-FI" sz="2000" dirty="0"/>
              <a:t> </a:t>
            </a:r>
            <a:r>
              <a:rPr lang="fi-FI" sz="2000" dirty="0" err="1"/>
              <a:t>functioning</a:t>
            </a:r>
            <a:r>
              <a:rPr lang="fi-FI" sz="2000" dirty="0"/>
              <a:t> of </a:t>
            </a:r>
            <a:r>
              <a:rPr lang="fi-FI" sz="2000" dirty="0" err="1"/>
              <a:t>the</a:t>
            </a:r>
            <a:r>
              <a:rPr lang="fi-FI" sz="2000" dirty="0"/>
              <a:t> respiratory and </a:t>
            </a:r>
            <a:r>
              <a:rPr lang="fi-FI" sz="2000" dirty="0" err="1"/>
              <a:t>thermoregulatory</a:t>
            </a:r>
            <a:r>
              <a:rPr lang="fi-FI" sz="2000" dirty="0"/>
              <a:t> </a:t>
            </a:r>
            <a:r>
              <a:rPr lang="fi-FI" sz="2000" dirty="0" err="1"/>
              <a:t>systems</a:t>
            </a:r>
            <a:r>
              <a:rPr lang="fi-FI" sz="2000" dirty="0"/>
              <a:t>, and </a:t>
            </a:r>
            <a:r>
              <a:rPr lang="fi-FI" sz="2000" dirty="0" err="1"/>
              <a:t>therefore</a:t>
            </a:r>
            <a:r>
              <a:rPr lang="fi-FI" sz="2000" dirty="0"/>
              <a:t> </a:t>
            </a:r>
            <a:r>
              <a:rPr lang="fi-FI" sz="2000" dirty="0" err="1"/>
              <a:t>exposes</a:t>
            </a:r>
            <a:r>
              <a:rPr lang="fi-FI" sz="2000" dirty="0"/>
              <a:t> </a:t>
            </a:r>
            <a:r>
              <a:rPr lang="fi-FI" sz="2000" dirty="0" err="1"/>
              <a:t>the</a:t>
            </a:r>
            <a:r>
              <a:rPr lang="fi-FI" sz="2000" dirty="0"/>
              <a:t> animals to </a:t>
            </a:r>
            <a:r>
              <a:rPr lang="fi-FI" sz="2000" dirty="0" err="1"/>
              <a:t>serious</a:t>
            </a:r>
            <a:r>
              <a:rPr lang="fi-FI" sz="2000" dirty="0"/>
              <a:t> </a:t>
            </a:r>
            <a:r>
              <a:rPr lang="fi-FI" sz="2000" dirty="0" err="1"/>
              <a:t>health</a:t>
            </a:r>
            <a:r>
              <a:rPr lang="fi-FI" sz="2000" dirty="0"/>
              <a:t> </a:t>
            </a:r>
            <a:r>
              <a:rPr lang="fi-FI" sz="2000" dirty="0" err="1"/>
              <a:t>problems</a:t>
            </a:r>
            <a:r>
              <a:rPr lang="fi-FI" sz="2000" dirty="0"/>
              <a:t>. </a:t>
            </a:r>
            <a:r>
              <a:rPr lang="fi-FI" sz="2000" dirty="0" err="1"/>
              <a:t>The</a:t>
            </a:r>
            <a:r>
              <a:rPr lang="fi-FI" sz="2000" dirty="0"/>
              <a:t> </a:t>
            </a:r>
            <a:r>
              <a:rPr lang="fi-FI" sz="2000" dirty="0" err="1"/>
              <a:t>condition</a:t>
            </a:r>
            <a:r>
              <a:rPr lang="fi-FI" sz="2000" dirty="0"/>
              <a:t> is </a:t>
            </a:r>
            <a:r>
              <a:rPr lang="fi-FI" sz="2000" dirty="0" err="1"/>
              <a:t>called</a:t>
            </a:r>
            <a:r>
              <a:rPr lang="fi-FI" sz="2000" dirty="0"/>
              <a:t> </a:t>
            </a:r>
            <a:r>
              <a:rPr lang="fi-FI" sz="2000" dirty="0" err="1"/>
              <a:t>brachycephalic</a:t>
            </a:r>
            <a:r>
              <a:rPr lang="fi-FI" sz="2000" dirty="0"/>
              <a:t> </a:t>
            </a:r>
            <a:r>
              <a:rPr lang="fi-FI" sz="2000" dirty="0" err="1"/>
              <a:t>obstructive</a:t>
            </a:r>
            <a:r>
              <a:rPr lang="fi-FI" sz="2000" dirty="0"/>
              <a:t> </a:t>
            </a:r>
            <a:r>
              <a:rPr lang="fi-FI" sz="2000" dirty="0" err="1"/>
              <a:t>airway</a:t>
            </a:r>
            <a:r>
              <a:rPr lang="fi-FI" sz="2000" dirty="0"/>
              <a:t> </a:t>
            </a:r>
            <a:r>
              <a:rPr lang="fi-FI" sz="2000" dirty="0" err="1"/>
              <a:t>syndrome</a:t>
            </a:r>
            <a:r>
              <a:rPr lang="fi-FI" sz="2000" dirty="0"/>
              <a:t> </a:t>
            </a:r>
            <a:r>
              <a:rPr lang="fi-FI" sz="2000" b="1" dirty="0"/>
              <a:t>(BOAS). </a:t>
            </a:r>
            <a:r>
              <a:rPr lang="en-US" sz="2000" b="0" i="0" dirty="0">
                <a:solidFill>
                  <a:srgbClr val="252525"/>
                </a:solidFill>
                <a:effectLst/>
                <a:latin typeface="Montserrat Alternates"/>
              </a:rPr>
              <a:t>With nearly 20,000 brachycephalic dogs in the United States alone.</a:t>
            </a:r>
            <a:endParaRPr lang="fi-FI" sz="20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B"/>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1028700" y="1028700"/>
            <a:ext cx="204311" cy="837821"/>
            <a:chOff x="0" y="0"/>
            <a:chExt cx="272415" cy="1117094"/>
          </a:xfrm>
        </p:grpSpPr>
        <p:grpSp>
          <p:nvGrpSpPr>
            <p:cNvPr id="3" name="Group 3"/>
            <p:cNvGrpSpPr/>
            <p:nvPr/>
          </p:nvGrpSpPr>
          <p:grpSpPr>
            <a:xfrm>
              <a:off x="0" y="0"/>
              <a:ext cx="272415" cy="272415"/>
              <a:chOff x="0" y="0"/>
              <a:chExt cx="6350000" cy="6350000"/>
            </a:xfrm>
          </p:grpSpPr>
          <p:sp>
            <p:nvSpPr>
              <p:cNvPr id="4" name="Freeform 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4AAD"/>
              </a:solidFill>
            </p:spPr>
            <p:txBody>
              <a:bodyPr/>
              <a:lstStyle/>
              <a:p>
                <a:endParaRPr lang="fi-FI"/>
              </a:p>
            </p:txBody>
          </p:sp>
        </p:grpSp>
        <p:grpSp>
          <p:nvGrpSpPr>
            <p:cNvPr id="5" name="Group 5"/>
            <p:cNvGrpSpPr/>
            <p:nvPr/>
          </p:nvGrpSpPr>
          <p:grpSpPr>
            <a:xfrm>
              <a:off x="0" y="422340"/>
              <a:ext cx="272415" cy="272415"/>
              <a:chOff x="0" y="0"/>
              <a:chExt cx="6350000" cy="6350000"/>
            </a:xfrm>
          </p:grpSpPr>
          <p:sp>
            <p:nvSpPr>
              <p:cNvPr id="6" name="Freeform 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403F3F">
                  <a:alpha val="24706"/>
                </a:srgbClr>
              </a:solidFill>
            </p:spPr>
            <p:txBody>
              <a:bodyPr/>
              <a:lstStyle/>
              <a:p>
                <a:endParaRPr lang="fi-FI"/>
              </a:p>
            </p:txBody>
          </p:sp>
        </p:grpSp>
        <p:grpSp>
          <p:nvGrpSpPr>
            <p:cNvPr id="7" name="Group 7"/>
            <p:cNvGrpSpPr/>
            <p:nvPr/>
          </p:nvGrpSpPr>
          <p:grpSpPr>
            <a:xfrm>
              <a:off x="0" y="844679"/>
              <a:ext cx="272415" cy="272415"/>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403F3F">
                  <a:alpha val="24706"/>
                </a:srgbClr>
              </a:solidFill>
            </p:spPr>
            <p:txBody>
              <a:bodyPr/>
              <a:lstStyle/>
              <a:p>
                <a:endParaRPr lang="fi-FI"/>
              </a:p>
            </p:txBody>
          </p:sp>
        </p:grpSp>
      </p:grpSp>
      <p:sp>
        <p:nvSpPr>
          <p:cNvPr id="9" name="TextBox 9"/>
          <p:cNvSpPr txBox="1"/>
          <p:nvPr/>
        </p:nvSpPr>
        <p:spPr>
          <a:xfrm>
            <a:off x="1028700" y="8943975"/>
            <a:ext cx="408623" cy="314325"/>
          </a:xfrm>
          <a:prstGeom prst="rect">
            <a:avLst/>
          </a:prstGeom>
        </p:spPr>
        <p:txBody>
          <a:bodyPr lIns="0" tIns="0" rIns="0" bIns="0" rtlCol="0" anchor="t">
            <a:spAutoFit/>
          </a:bodyPr>
          <a:lstStyle/>
          <a:p>
            <a:pPr algn="l">
              <a:lnSpc>
                <a:spcPts val="2400"/>
              </a:lnSpc>
            </a:pPr>
            <a:r>
              <a:rPr lang="en-US" sz="2000" b="1" spc="80">
                <a:solidFill>
                  <a:srgbClr val="403F3F"/>
                </a:solidFill>
                <a:latin typeface="Open Sauce Bold"/>
                <a:ea typeface="Open Sauce Bold"/>
                <a:cs typeface="Open Sauce Bold"/>
                <a:sym typeface="Open Sauce Bold"/>
              </a:rPr>
              <a:t>09</a:t>
            </a:r>
          </a:p>
        </p:txBody>
      </p:sp>
      <p:grpSp>
        <p:nvGrpSpPr>
          <p:cNvPr id="10" name="Group 10"/>
          <p:cNvGrpSpPr/>
          <p:nvPr/>
        </p:nvGrpSpPr>
        <p:grpSpPr>
          <a:xfrm>
            <a:off x="16549088" y="1028700"/>
            <a:ext cx="710212" cy="513295"/>
            <a:chOff x="0" y="0"/>
            <a:chExt cx="946950" cy="684393"/>
          </a:xfrm>
        </p:grpSpPr>
        <p:grpSp>
          <p:nvGrpSpPr>
            <p:cNvPr id="11" name="Group 11"/>
            <p:cNvGrpSpPr/>
            <p:nvPr/>
          </p:nvGrpSpPr>
          <p:grpSpPr>
            <a:xfrm>
              <a:off x="0" y="0"/>
              <a:ext cx="946950" cy="684393"/>
              <a:chOff x="0" y="0"/>
              <a:chExt cx="1726817" cy="1248029"/>
            </a:xfrm>
          </p:grpSpPr>
          <p:sp>
            <p:nvSpPr>
              <p:cNvPr id="12" name="Freeform 12"/>
              <p:cNvSpPr/>
              <p:nvPr/>
            </p:nvSpPr>
            <p:spPr>
              <a:xfrm>
                <a:off x="0" y="0"/>
                <a:ext cx="1728087" cy="1248029"/>
              </a:xfrm>
              <a:custGeom>
                <a:avLst/>
                <a:gdLst/>
                <a:ahLst/>
                <a:cxnLst/>
                <a:rect l="l" t="t" r="r" b="b"/>
                <a:pathLst>
                  <a:path w="1728087" h="1248029">
                    <a:moveTo>
                      <a:pt x="1174367" y="1248029"/>
                    </a:moveTo>
                    <a:lnTo>
                      <a:pt x="553720" y="1248029"/>
                    </a:lnTo>
                    <a:cubicBezTo>
                      <a:pt x="247650" y="1248029"/>
                      <a:pt x="0" y="968640"/>
                      <a:pt x="0" y="624744"/>
                    </a:cubicBezTo>
                    <a:cubicBezTo>
                      <a:pt x="0" y="279415"/>
                      <a:pt x="247650" y="0"/>
                      <a:pt x="553720" y="0"/>
                    </a:cubicBezTo>
                    <a:lnTo>
                      <a:pt x="1174367" y="0"/>
                    </a:lnTo>
                    <a:cubicBezTo>
                      <a:pt x="1480437" y="0"/>
                      <a:pt x="1728087" y="279415"/>
                      <a:pt x="1728087" y="624744"/>
                    </a:cubicBezTo>
                    <a:cubicBezTo>
                      <a:pt x="1726817" y="968640"/>
                      <a:pt x="1479167" y="1248029"/>
                      <a:pt x="1174367" y="1248029"/>
                    </a:cubicBezTo>
                    <a:close/>
                  </a:path>
                </a:pathLst>
              </a:custGeom>
              <a:solidFill>
                <a:srgbClr val="004AAD"/>
              </a:solidFill>
            </p:spPr>
            <p:txBody>
              <a:bodyPr/>
              <a:lstStyle/>
              <a:p>
                <a:endParaRPr lang="fi-FI"/>
              </a:p>
            </p:txBody>
          </p:sp>
        </p:grpSp>
        <p:sp>
          <p:nvSpPr>
            <p:cNvPr id="13" name="Freeform 13"/>
            <p:cNvSpPr/>
            <p:nvPr/>
          </p:nvSpPr>
          <p:spPr>
            <a:xfrm rot="5400000">
              <a:off x="311459" y="241158"/>
              <a:ext cx="324031" cy="202077"/>
            </a:xfrm>
            <a:custGeom>
              <a:avLst/>
              <a:gdLst/>
              <a:ahLst/>
              <a:cxnLst/>
              <a:rect l="l" t="t" r="r" b="b"/>
              <a:pathLst>
                <a:path w="324031" h="202077">
                  <a:moveTo>
                    <a:pt x="0" y="0"/>
                  </a:moveTo>
                  <a:lnTo>
                    <a:pt x="324031" y="0"/>
                  </a:lnTo>
                  <a:lnTo>
                    <a:pt x="324031" y="202077"/>
                  </a:lnTo>
                  <a:lnTo>
                    <a:pt x="0" y="20207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i-FI"/>
            </a:p>
          </p:txBody>
        </p:sp>
      </p:grpSp>
      <p:sp>
        <p:nvSpPr>
          <p:cNvPr id="14" name="TextBox 14"/>
          <p:cNvSpPr txBox="1"/>
          <p:nvPr/>
        </p:nvSpPr>
        <p:spPr>
          <a:xfrm>
            <a:off x="2362200" y="1413107"/>
            <a:ext cx="5179690" cy="1143000"/>
          </a:xfrm>
          <a:prstGeom prst="rect">
            <a:avLst/>
          </a:prstGeom>
        </p:spPr>
        <p:txBody>
          <a:bodyPr lIns="0" tIns="0" rIns="0" bIns="0" rtlCol="0" anchor="t">
            <a:spAutoFit/>
          </a:bodyPr>
          <a:lstStyle/>
          <a:p>
            <a:pPr algn="l">
              <a:lnSpc>
                <a:spcPts val="9000"/>
              </a:lnSpc>
            </a:pPr>
            <a:r>
              <a:rPr lang="en-US" sz="7500" b="1" spc="75" dirty="0">
                <a:solidFill>
                  <a:schemeClr val="tx2"/>
                </a:solidFill>
                <a:latin typeface="Open Sauce Heavy"/>
                <a:ea typeface="Open Sauce Heavy"/>
                <a:cs typeface="Open Sauce Heavy"/>
                <a:sym typeface="Open Sauce Heavy"/>
              </a:rPr>
              <a:t>Solutions</a:t>
            </a:r>
          </a:p>
        </p:txBody>
      </p:sp>
      <p:pic>
        <p:nvPicPr>
          <p:cNvPr id="30" name="Kuva 29" descr="Kuva, joka sisältää kohteen vaate&#10;&#10;Tekoälyn generoima sisältö voi olla virheellistä.">
            <a:extLst>
              <a:ext uri="{FF2B5EF4-FFF2-40B4-BE49-F238E27FC236}">
                <a16:creationId xmlns:a16="http://schemas.microsoft.com/office/drawing/2014/main" id="{8B740237-1ABF-9F14-CC0E-52176260A1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74490" y="2689225"/>
            <a:ext cx="4853924" cy="4908550"/>
          </a:xfrm>
          <a:prstGeom prst="rect">
            <a:avLst/>
          </a:prstGeom>
        </p:spPr>
      </p:pic>
      <p:pic>
        <p:nvPicPr>
          <p:cNvPr id="32" name="Kuva 31" descr="Kuva, joka sisältää kohteen rannekello, hihna, solki, muotoilu&#10;&#10;Tekoälyn generoima sisältö voi olla virheellistä.">
            <a:extLst>
              <a:ext uri="{FF2B5EF4-FFF2-40B4-BE49-F238E27FC236}">
                <a16:creationId xmlns:a16="http://schemas.microsoft.com/office/drawing/2014/main" id="{BED84F8B-CAD1-7900-2DB1-1FF798E2A3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14704" y="2721463"/>
            <a:ext cx="2696490" cy="2726837"/>
          </a:xfrm>
          <a:prstGeom prst="rect">
            <a:avLst/>
          </a:prstGeom>
        </p:spPr>
      </p:pic>
      <p:pic>
        <p:nvPicPr>
          <p:cNvPr id="36" name="Kuva 35" descr="Kuva, joka sisältää kohteen rannekello, asuste, hihna, ranneke&#10;&#10;Tekoälyn generoima sisältö voi olla virheellistä.">
            <a:extLst>
              <a:ext uri="{FF2B5EF4-FFF2-40B4-BE49-F238E27FC236}">
                <a16:creationId xmlns:a16="http://schemas.microsoft.com/office/drawing/2014/main" id="{72F08740-C08C-3784-9FCD-05C75DD061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28800" y="2857500"/>
            <a:ext cx="4853924" cy="4908550"/>
          </a:xfrm>
          <a:prstGeom prst="rect">
            <a:avLst/>
          </a:prstGeom>
        </p:spPr>
      </p:pic>
      <p:sp>
        <p:nvSpPr>
          <p:cNvPr id="37" name="Suorakulmio 36">
            <a:extLst>
              <a:ext uri="{FF2B5EF4-FFF2-40B4-BE49-F238E27FC236}">
                <a16:creationId xmlns:a16="http://schemas.microsoft.com/office/drawing/2014/main" id="{0781787B-7466-ADF7-6FF1-4460A5499F33}"/>
              </a:ext>
            </a:extLst>
          </p:cNvPr>
          <p:cNvSpPr/>
          <p:nvPr/>
        </p:nvSpPr>
        <p:spPr>
          <a:xfrm>
            <a:off x="0" y="0"/>
            <a:ext cx="748851" cy="10287000"/>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050" name="Picture 2">
            <a:extLst>
              <a:ext uri="{FF2B5EF4-FFF2-40B4-BE49-F238E27FC236}">
                <a16:creationId xmlns:a16="http://schemas.microsoft.com/office/drawing/2014/main" id="{622ADEDE-B803-73D0-E938-A36CEB5965C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11190" y="5767992"/>
            <a:ext cx="4234834" cy="3229958"/>
          </a:xfrm>
          <a:prstGeom prst="rect">
            <a:avLst/>
          </a:prstGeom>
          <a:noFill/>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204311" cy="837821"/>
            <a:chOff x="0" y="0"/>
            <a:chExt cx="272415" cy="1117094"/>
          </a:xfrm>
        </p:grpSpPr>
        <p:grpSp>
          <p:nvGrpSpPr>
            <p:cNvPr id="3" name="Group 3"/>
            <p:cNvGrpSpPr/>
            <p:nvPr/>
          </p:nvGrpSpPr>
          <p:grpSpPr>
            <a:xfrm>
              <a:off x="0" y="0"/>
              <a:ext cx="272415" cy="272415"/>
              <a:chOff x="0" y="0"/>
              <a:chExt cx="6350000" cy="6350000"/>
            </a:xfrm>
          </p:grpSpPr>
          <p:sp>
            <p:nvSpPr>
              <p:cNvPr id="4" name="Freeform 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B"/>
              </a:solidFill>
            </p:spPr>
            <p:txBody>
              <a:bodyPr/>
              <a:lstStyle/>
              <a:p>
                <a:endParaRPr lang="fi-FI"/>
              </a:p>
            </p:txBody>
          </p:sp>
        </p:grpSp>
        <p:grpSp>
          <p:nvGrpSpPr>
            <p:cNvPr id="5" name="Group 5"/>
            <p:cNvGrpSpPr/>
            <p:nvPr/>
          </p:nvGrpSpPr>
          <p:grpSpPr>
            <a:xfrm>
              <a:off x="0" y="422340"/>
              <a:ext cx="272415" cy="272415"/>
              <a:chOff x="0" y="0"/>
              <a:chExt cx="6350000" cy="6350000"/>
            </a:xfrm>
          </p:grpSpPr>
          <p:sp>
            <p:nvSpPr>
              <p:cNvPr id="6" name="Freeform 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B">
                  <a:alpha val="24706"/>
                </a:srgbClr>
              </a:solidFill>
            </p:spPr>
            <p:txBody>
              <a:bodyPr/>
              <a:lstStyle/>
              <a:p>
                <a:endParaRPr lang="fi-FI"/>
              </a:p>
            </p:txBody>
          </p:sp>
        </p:grpSp>
        <p:grpSp>
          <p:nvGrpSpPr>
            <p:cNvPr id="7" name="Group 7"/>
            <p:cNvGrpSpPr/>
            <p:nvPr/>
          </p:nvGrpSpPr>
          <p:grpSpPr>
            <a:xfrm>
              <a:off x="0" y="844679"/>
              <a:ext cx="272415" cy="272415"/>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B">
                  <a:alpha val="24706"/>
                </a:srgbClr>
              </a:solidFill>
            </p:spPr>
            <p:txBody>
              <a:bodyPr/>
              <a:lstStyle/>
              <a:p>
                <a:endParaRPr lang="fi-FI"/>
              </a:p>
            </p:txBody>
          </p:sp>
        </p:grpSp>
      </p:grpSp>
      <p:sp>
        <p:nvSpPr>
          <p:cNvPr id="9" name="TextBox 9"/>
          <p:cNvSpPr txBox="1"/>
          <p:nvPr/>
        </p:nvSpPr>
        <p:spPr>
          <a:xfrm>
            <a:off x="1028700" y="8943975"/>
            <a:ext cx="408623" cy="314325"/>
          </a:xfrm>
          <a:prstGeom prst="rect">
            <a:avLst/>
          </a:prstGeom>
        </p:spPr>
        <p:txBody>
          <a:bodyPr lIns="0" tIns="0" rIns="0" bIns="0" rtlCol="0" anchor="t">
            <a:spAutoFit/>
          </a:bodyPr>
          <a:lstStyle/>
          <a:p>
            <a:pPr algn="l">
              <a:lnSpc>
                <a:spcPts val="2400"/>
              </a:lnSpc>
            </a:pPr>
            <a:r>
              <a:rPr lang="en-US" sz="2000" b="1" spc="80">
                <a:solidFill>
                  <a:srgbClr val="FFFFFB"/>
                </a:solidFill>
                <a:latin typeface="Open Sauce Bold"/>
                <a:ea typeface="Open Sauce Bold"/>
                <a:cs typeface="Open Sauce Bold"/>
                <a:sym typeface="Open Sauce Bold"/>
              </a:rPr>
              <a:t>10</a:t>
            </a:r>
          </a:p>
        </p:txBody>
      </p:sp>
      <p:grpSp>
        <p:nvGrpSpPr>
          <p:cNvPr id="11" name="Group 11"/>
          <p:cNvGrpSpPr/>
          <p:nvPr/>
        </p:nvGrpSpPr>
        <p:grpSpPr>
          <a:xfrm>
            <a:off x="16549088" y="1028700"/>
            <a:ext cx="710212" cy="513295"/>
            <a:chOff x="0" y="0"/>
            <a:chExt cx="946950" cy="684393"/>
          </a:xfrm>
        </p:grpSpPr>
        <p:grpSp>
          <p:nvGrpSpPr>
            <p:cNvPr id="12" name="Group 12"/>
            <p:cNvGrpSpPr/>
            <p:nvPr/>
          </p:nvGrpSpPr>
          <p:grpSpPr>
            <a:xfrm>
              <a:off x="0" y="0"/>
              <a:ext cx="946950" cy="684393"/>
              <a:chOff x="0" y="0"/>
              <a:chExt cx="1726817" cy="1248029"/>
            </a:xfrm>
          </p:grpSpPr>
          <p:sp>
            <p:nvSpPr>
              <p:cNvPr id="13" name="Freeform 13"/>
              <p:cNvSpPr/>
              <p:nvPr/>
            </p:nvSpPr>
            <p:spPr>
              <a:xfrm>
                <a:off x="0" y="0"/>
                <a:ext cx="1728087" cy="1248029"/>
              </a:xfrm>
              <a:custGeom>
                <a:avLst/>
                <a:gdLst/>
                <a:ahLst/>
                <a:cxnLst/>
                <a:rect l="l" t="t" r="r" b="b"/>
                <a:pathLst>
                  <a:path w="1728087" h="1248029">
                    <a:moveTo>
                      <a:pt x="1174367" y="1248029"/>
                    </a:moveTo>
                    <a:lnTo>
                      <a:pt x="553720" y="1248029"/>
                    </a:lnTo>
                    <a:cubicBezTo>
                      <a:pt x="247650" y="1248029"/>
                      <a:pt x="0" y="968640"/>
                      <a:pt x="0" y="624744"/>
                    </a:cubicBezTo>
                    <a:cubicBezTo>
                      <a:pt x="0" y="279415"/>
                      <a:pt x="247650" y="0"/>
                      <a:pt x="553720" y="0"/>
                    </a:cubicBezTo>
                    <a:lnTo>
                      <a:pt x="1174367" y="0"/>
                    </a:lnTo>
                    <a:cubicBezTo>
                      <a:pt x="1480437" y="0"/>
                      <a:pt x="1728087" y="279415"/>
                      <a:pt x="1728087" y="624744"/>
                    </a:cubicBezTo>
                    <a:cubicBezTo>
                      <a:pt x="1726817" y="968640"/>
                      <a:pt x="1479167" y="1248029"/>
                      <a:pt x="1174367" y="1248029"/>
                    </a:cubicBezTo>
                    <a:close/>
                  </a:path>
                </a:pathLst>
              </a:custGeom>
              <a:solidFill>
                <a:srgbClr val="FFFFFB"/>
              </a:solidFill>
            </p:spPr>
            <p:txBody>
              <a:bodyPr/>
              <a:lstStyle/>
              <a:p>
                <a:endParaRPr lang="fi-FI"/>
              </a:p>
            </p:txBody>
          </p:sp>
        </p:grpSp>
        <p:sp>
          <p:nvSpPr>
            <p:cNvPr id="14" name="Freeform 14"/>
            <p:cNvSpPr/>
            <p:nvPr/>
          </p:nvSpPr>
          <p:spPr>
            <a:xfrm rot="5400000">
              <a:off x="311459" y="241158"/>
              <a:ext cx="324031" cy="202077"/>
            </a:xfrm>
            <a:custGeom>
              <a:avLst/>
              <a:gdLst/>
              <a:ahLst/>
              <a:cxnLst/>
              <a:rect l="l" t="t" r="r" b="b"/>
              <a:pathLst>
                <a:path w="324031" h="202077">
                  <a:moveTo>
                    <a:pt x="0" y="0"/>
                  </a:moveTo>
                  <a:lnTo>
                    <a:pt x="324031" y="0"/>
                  </a:lnTo>
                  <a:lnTo>
                    <a:pt x="324031" y="202077"/>
                  </a:lnTo>
                  <a:lnTo>
                    <a:pt x="0" y="20207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i-FI"/>
            </a:p>
          </p:txBody>
        </p:sp>
      </p:grpSp>
      <p:sp>
        <p:nvSpPr>
          <p:cNvPr id="18" name="Tekstiruutu 17">
            <a:extLst>
              <a:ext uri="{FF2B5EF4-FFF2-40B4-BE49-F238E27FC236}">
                <a16:creationId xmlns:a16="http://schemas.microsoft.com/office/drawing/2014/main" id="{E2715EF0-70C6-D7D7-FE16-A510018AE336}"/>
              </a:ext>
            </a:extLst>
          </p:cNvPr>
          <p:cNvSpPr txBox="1"/>
          <p:nvPr/>
        </p:nvSpPr>
        <p:spPr>
          <a:xfrm>
            <a:off x="1905000" y="2324100"/>
            <a:ext cx="7162800" cy="6024470"/>
          </a:xfrm>
          <a:prstGeom prst="rect">
            <a:avLst/>
          </a:prstGeom>
          <a:noFill/>
        </p:spPr>
        <p:txBody>
          <a:bodyPr wrap="square">
            <a:spAutoFit/>
          </a:bodyPr>
          <a:lstStyle/>
          <a:p>
            <a:pPr lvl="0" algn="just"/>
            <a:r>
              <a:rPr lang="en-CA" sz="2000" dirty="0">
                <a:solidFill>
                  <a:schemeClr val="bg1"/>
                </a:solidFill>
                <a:latin typeface="Open Sauce" panose="020B0604020202020204" charset="0"/>
              </a:rPr>
              <a:t>Biotelemetric monitoring in animal racing gives important real-time data also for monitoring vitals in animal sports. </a:t>
            </a:r>
            <a:r>
              <a:rPr lang="en-CA" sz="2000" dirty="0">
                <a:solidFill>
                  <a:schemeClr val="bg1"/>
                </a:solidFill>
                <a:effectLst/>
                <a:latin typeface="Open Sauce" panose="020B0604020202020204" charset="0"/>
                <a:ea typeface="Calibri" panose="020F0502020204030204" pitchFamily="34" charset="0"/>
                <a:cs typeface="Times New Roman" panose="02020603050405020304" pitchFamily="18" charset="0"/>
              </a:rPr>
              <a:t>Looking ahead, this industry is expected to continue its growth trajectory.</a:t>
            </a:r>
          </a:p>
          <a:p>
            <a:pPr lvl="0" algn="just"/>
            <a:endParaRPr lang="en-CA" sz="2000" dirty="0">
              <a:solidFill>
                <a:schemeClr val="bg1"/>
              </a:solidFill>
              <a:latin typeface="Open Sauce" panose="020B0604020202020204" charset="0"/>
              <a:ea typeface="Calibri" panose="020F0502020204030204" pitchFamily="34" charset="0"/>
              <a:cs typeface="Times New Roman" panose="02020603050405020304" pitchFamily="18" charset="0"/>
            </a:endParaRPr>
          </a:p>
          <a:p>
            <a:pPr lvl="0" algn="just"/>
            <a:r>
              <a:rPr lang="en-US" sz="2000" dirty="0">
                <a:solidFill>
                  <a:schemeClr val="bg1"/>
                </a:solidFill>
                <a:effectLst/>
                <a:latin typeface="Open Sauce" panose="020B0604020202020204" charset="0"/>
                <a:ea typeface="Calibri" panose="020F0502020204030204" pitchFamily="34" charset="0"/>
                <a:cs typeface="Times New Roman" panose="02020603050405020304" pitchFamily="18" charset="0"/>
              </a:rPr>
              <a:t>Over the past two years our dedicated multi-professional research team has collaborated closely with the esteemed University of Helsinki's Faculty of Veterinary Medicine Research Department. This invaluable partnership has allowed us to gain deep insights into the physiological parameters and unique challenges associated with monitoring respiratory effort in animals.</a:t>
            </a:r>
            <a:endParaRPr lang="en-CA" sz="2000" dirty="0">
              <a:solidFill>
                <a:schemeClr val="bg1"/>
              </a:solidFill>
              <a:effectLst/>
              <a:latin typeface="Open Sauce" panose="020B0604020202020204" charset="0"/>
              <a:ea typeface="Calibri" panose="020F0502020204030204" pitchFamily="34" charset="0"/>
              <a:cs typeface="Times New Roman" panose="02020603050405020304" pitchFamily="18" charset="0"/>
            </a:endParaRPr>
          </a:p>
          <a:p>
            <a:pPr lvl="0" algn="just"/>
            <a:endParaRPr lang="en-CA" sz="2000" dirty="0">
              <a:solidFill>
                <a:schemeClr val="bg1"/>
              </a:solidFill>
              <a:latin typeface="Open Sauce" panose="020B0604020202020204" charset="0"/>
              <a:ea typeface="Calibri" panose="020F0502020204030204" pitchFamily="34" charset="0"/>
              <a:cs typeface="Times New Roman" panose="02020603050405020304" pitchFamily="18" charset="0"/>
            </a:endParaRPr>
          </a:p>
          <a:p>
            <a:pPr algn="just">
              <a:lnSpc>
                <a:spcPct val="107000"/>
              </a:lnSpc>
              <a:spcAft>
                <a:spcPts val="800"/>
              </a:spcAft>
            </a:pPr>
            <a:r>
              <a:rPr lang="en-CA" sz="2000" dirty="0">
                <a:solidFill>
                  <a:schemeClr val="bg1"/>
                </a:solidFill>
                <a:effectLst/>
                <a:latin typeface="Open Sauce" panose="020B0604020202020204" charset="0"/>
                <a:ea typeface="Calibri" panose="020F0502020204030204" pitchFamily="34" charset="0"/>
                <a:cs typeface="Times New Roman" panose="02020603050405020304" pitchFamily="18" charset="0"/>
              </a:rPr>
              <a:t>Advancements in sensor technology, data analytics, and artificial intelligence are likely to drive further innovation in this field. These developments will lead to even more accurate and user-friendly monitoring devices, enabling better respiratory care for animals.</a:t>
            </a:r>
            <a:endParaRPr lang="en-FI" sz="2000" dirty="0">
              <a:solidFill>
                <a:schemeClr val="bg1"/>
              </a:solidFill>
              <a:effectLst/>
              <a:latin typeface="Open Sauce" panose="020B0604020202020204" charset="0"/>
              <a:ea typeface="Calibri" panose="020F0502020204030204" pitchFamily="34" charset="0"/>
              <a:cs typeface="Times New Roman" panose="02020603050405020304" pitchFamily="18" charset="0"/>
            </a:endParaRPr>
          </a:p>
        </p:txBody>
      </p:sp>
      <p:pic>
        <p:nvPicPr>
          <p:cNvPr id="19" name="Kuva 18" descr="Kuva, joka sisältää kohteen kirja, kuvakaappaus, rakennus, Hyllyt&#10;&#10;Tekoälyn generoima sisältö voi olla virheellistä.">
            <a:extLst>
              <a:ext uri="{FF2B5EF4-FFF2-40B4-BE49-F238E27FC236}">
                <a16:creationId xmlns:a16="http://schemas.microsoft.com/office/drawing/2014/main" id="{80783823-DA5C-F04C-83E6-62A166C6D7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4478" y="2177384"/>
            <a:ext cx="6423660" cy="6945780"/>
          </a:xfrm>
          <a:prstGeom prst="rect">
            <a:avLst/>
          </a:prstGeom>
        </p:spPr>
      </p:pic>
      <p:sp>
        <p:nvSpPr>
          <p:cNvPr id="21" name="Tekstiruutu 20">
            <a:extLst>
              <a:ext uri="{FF2B5EF4-FFF2-40B4-BE49-F238E27FC236}">
                <a16:creationId xmlns:a16="http://schemas.microsoft.com/office/drawing/2014/main" id="{9C6BEF75-8A78-5CCB-8777-1FFA4CE730EC}"/>
              </a:ext>
            </a:extLst>
          </p:cNvPr>
          <p:cNvSpPr txBox="1"/>
          <p:nvPr/>
        </p:nvSpPr>
        <p:spPr>
          <a:xfrm>
            <a:off x="1905000" y="783612"/>
            <a:ext cx="9144000" cy="1246495"/>
          </a:xfrm>
          <a:prstGeom prst="rect">
            <a:avLst/>
          </a:prstGeom>
          <a:noFill/>
        </p:spPr>
        <p:txBody>
          <a:bodyPr wrap="square">
            <a:spAutoFit/>
          </a:bodyPr>
          <a:lstStyle/>
          <a:p>
            <a:pPr algn="l">
              <a:lnSpc>
                <a:spcPts val="9000"/>
              </a:lnSpc>
            </a:pPr>
            <a:r>
              <a:rPr lang="en-US" sz="7500" b="1" spc="75" dirty="0">
                <a:solidFill>
                  <a:schemeClr val="bg1"/>
                </a:solidFill>
                <a:latin typeface="Open Sauce Heavy"/>
                <a:ea typeface="Open Sauce Heavy"/>
                <a:cs typeface="Open Sauce Heavy"/>
                <a:sym typeface="Open Sauce Heavy"/>
              </a:rPr>
              <a:t>Research</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Group 5"/>
          <p:cNvGrpSpPr/>
          <p:nvPr/>
        </p:nvGrpSpPr>
        <p:grpSpPr>
          <a:xfrm>
            <a:off x="2026874" y="2860819"/>
            <a:ext cx="15010249" cy="6702280"/>
            <a:chOff x="-6261066" y="-1052758"/>
            <a:chExt cx="20013665" cy="8936372"/>
          </a:xfrm>
        </p:grpSpPr>
        <p:grpSp>
          <p:nvGrpSpPr>
            <p:cNvPr id="6" name="Group 6"/>
            <p:cNvGrpSpPr/>
            <p:nvPr/>
          </p:nvGrpSpPr>
          <p:grpSpPr>
            <a:xfrm>
              <a:off x="-6261066" y="365215"/>
              <a:ext cx="9692699" cy="7518399"/>
              <a:chOff x="-1745360" y="101809"/>
              <a:chExt cx="2701976" cy="2095859"/>
            </a:xfrm>
          </p:grpSpPr>
          <p:sp>
            <p:nvSpPr>
              <p:cNvPr id="7" name="Freeform 7"/>
              <p:cNvSpPr/>
              <p:nvPr/>
            </p:nvSpPr>
            <p:spPr>
              <a:xfrm>
                <a:off x="-1745360" y="101809"/>
                <a:ext cx="2701976" cy="2095859"/>
              </a:xfrm>
              <a:custGeom>
                <a:avLst/>
                <a:gdLst/>
                <a:ahLst/>
                <a:cxnLst/>
                <a:rect l="l" t="t" r="r" b="b"/>
                <a:pathLst>
                  <a:path w="2956353" h="2097493">
                    <a:moveTo>
                      <a:pt x="2831893" y="2097493"/>
                    </a:moveTo>
                    <a:lnTo>
                      <a:pt x="124460" y="2097493"/>
                    </a:lnTo>
                    <a:cubicBezTo>
                      <a:pt x="55880" y="2097493"/>
                      <a:pt x="0" y="2041613"/>
                      <a:pt x="0" y="1973033"/>
                    </a:cubicBezTo>
                    <a:lnTo>
                      <a:pt x="0" y="124460"/>
                    </a:lnTo>
                    <a:cubicBezTo>
                      <a:pt x="0" y="55880"/>
                      <a:pt x="55880" y="0"/>
                      <a:pt x="124460" y="0"/>
                    </a:cubicBezTo>
                    <a:lnTo>
                      <a:pt x="2831893" y="0"/>
                    </a:lnTo>
                    <a:cubicBezTo>
                      <a:pt x="2900473" y="0"/>
                      <a:pt x="2956353" y="55880"/>
                      <a:pt x="2956353" y="124460"/>
                    </a:cubicBezTo>
                    <a:lnTo>
                      <a:pt x="2956353" y="1973033"/>
                    </a:lnTo>
                    <a:cubicBezTo>
                      <a:pt x="2956353" y="2041613"/>
                      <a:pt x="2900473" y="2097493"/>
                      <a:pt x="2831893" y="2097493"/>
                    </a:cubicBezTo>
                    <a:close/>
                  </a:path>
                </a:pathLst>
              </a:custGeom>
              <a:solidFill>
                <a:srgbClr val="FFFFFB">
                  <a:alpha val="9804"/>
                </a:srgbClr>
              </a:solidFill>
            </p:spPr>
            <p:txBody>
              <a:bodyPr/>
              <a:lstStyle/>
              <a:p>
                <a:endParaRPr lang="fi-FI" dirty="0"/>
              </a:p>
            </p:txBody>
          </p:sp>
        </p:grpSp>
        <p:sp>
          <p:nvSpPr>
            <p:cNvPr id="8" name="TextBox 8"/>
            <p:cNvSpPr txBox="1"/>
            <p:nvPr/>
          </p:nvSpPr>
          <p:spPr>
            <a:xfrm>
              <a:off x="-5703799" y="-1052758"/>
              <a:ext cx="19456398" cy="1175536"/>
            </a:xfrm>
            <a:prstGeom prst="rect">
              <a:avLst/>
            </a:prstGeom>
          </p:spPr>
          <p:txBody>
            <a:bodyPr wrap="square" lIns="0" tIns="0" rIns="0" bIns="0" rtlCol="0" anchor="t">
              <a:spAutoFit/>
            </a:bodyPr>
            <a:lstStyle/>
            <a:p>
              <a:pPr algn="l">
                <a:lnSpc>
                  <a:spcPts val="3600"/>
                </a:lnSpc>
              </a:pPr>
              <a:r>
                <a:rPr lang="en-US" sz="2500" b="1" spc="30" dirty="0">
                  <a:solidFill>
                    <a:schemeClr val="tx2"/>
                  </a:solidFill>
                  <a:latin typeface="Open Sauce Bold"/>
                  <a:ea typeface="Open Sauce Bold"/>
                  <a:cs typeface="Open Sauce Bold"/>
                  <a:sym typeface="Open Sauce Bold"/>
                </a:rPr>
                <a:t>Respiratory flow monitoring devices for animals typically utilize innovative sensors and specialized software to measure and analyze various parameters</a:t>
              </a:r>
            </a:p>
          </p:txBody>
        </p:sp>
        <p:sp>
          <p:nvSpPr>
            <p:cNvPr id="9" name="TextBox 9"/>
            <p:cNvSpPr txBox="1"/>
            <p:nvPr/>
          </p:nvSpPr>
          <p:spPr>
            <a:xfrm>
              <a:off x="-5692475" y="873216"/>
              <a:ext cx="9327311" cy="6355927"/>
            </a:xfrm>
            <a:prstGeom prst="rect">
              <a:avLst/>
            </a:prstGeom>
          </p:spPr>
          <p:txBody>
            <a:bodyPr wrap="square" lIns="0" tIns="0" rIns="0" bIns="0" rtlCol="0" anchor="t">
              <a:spAutoFit/>
            </a:bodyPr>
            <a:lstStyle/>
            <a:p>
              <a:pPr lvl="0" algn="just"/>
              <a:r>
                <a:rPr lang="en-CA" sz="1800" dirty="0" err="1">
                  <a:solidFill>
                    <a:schemeClr val="tx2"/>
                  </a:solidFill>
                  <a:latin typeface="Open Sauce" panose="020B0604020202020204" charset="0"/>
                </a:rPr>
                <a:t>Snoretta</a:t>
              </a:r>
              <a:r>
                <a:rPr lang="en-CA" sz="1800" dirty="0">
                  <a:solidFill>
                    <a:schemeClr val="bg1"/>
                  </a:solidFill>
                  <a:latin typeface="Open Sauce" panose="020B0604020202020204" charset="0"/>
                </a:rPr>
                <a:t> </a:t>
              </a:r>
              <a:r>
                <a:rPr lang="en-CA" sz="1800" dirty="0">
                  <a:solidFill>
                    <a:schemeClr val="tx2"/>
                  </a:solidFill>
                  <a:latin typeface="Open Sauce" panose="020B0604020202020204" charset="0"/>
                </a:rPr>
                <a:t>devices can be tailored for different animal species, including small companion animals like </a:t>
              </a:r>
              <a:r>
                <a:rPr lang="en-CA" sz="1800" b="1" dirty="0">
                  <a:solidFill>
                    <a:schemeClr val="tx2"/>
                  </a:solidFill>
                  <a:latin typeface="Open Sauce" panose="020B0604020202020204" charset="0"/>
                </a:rPr>
                <a:t>dogs</a:t>
              </a:r>
              <a:r>
                <a:rPr lang="en-CA" sz="1800" dirty="0">
                  <a:solidFill>
                    <a:schemeClr val="tx2"/>
                  </a:solidFill>
                  <a:latin typeface="Open Sauce" panose="020B0604020202020204" charset="0"/>
                </a:rPr>
                <a:t> and </a:t>
              </a:r>
              <a:r>
                <a:rPr lang="en-CA" sz="1800" b="1" dirty="0">
                  <a:solidFill>
                    <a:schemeClr val="tx2"/>
                  </a:solidFill>
                  <a:latin typeface="Open Sauce" panose="020B0604020202020204" charset="0"/>
                </a:rPr>
                <a:t>cats</a:t>
              </a:r>
              <a:r>
                <a:rPr lang="en-CA" sz="1800" dirty="0">
                  <a:solidFill>
                    <a:schemeClr val="tx2"/>
                  </a:solidFill>
                  <a:latin typeface="Open Sauce" panose="020B0604020202020204" charset="0"/>
                </a:rPr>
                <a:t>, as well as larger animals like </a:t>
              </a:r>
              <a:r>
                <a:rPr lang="en-CA" sz="1800" b="1" dirty="0">
                  <a:solidFill>
                    <a:schemeClr val="tx2"/>
                  </a:solidFill>
                  <a:latin typeface="Open Sauce" panose="020B0604020202020204" charset="0"/>
                </a:rPr>
                <a:t>horses</a:t>
              </a:r>
              <a:r>
                <a:rPr lang="en-CA" sz="1800" dirty="0">
                  <a:solidFill>
                    <a:schemeClr val="tx2"/>
                  </a:solidFill>
                  <a:latin typeface="Open Sauce" panose="020B0604020202020204" charset="0"/>
                </a:rPr>
                <a:t>, </a:t>
              </a:r>
              <a:r>
                <a:rPr lang="en-CA" sz="1800" b="1" dirty="0">
                  <a:solidFill>
                    <a:schemeClr val="tx2"/>
                  </a:solidFill>
                  <a:latin typeface="Open Sauce" panose="020B0604020202020204" charset="0"/>
                </a:rPr>
                <a:t>livestock</a:t>
              </a:r>
              <a:r>
                <a:rPr lang="en-CA" sz="1800" dirty="0">
                  <a:solidFill>
                    <a:schemeClr val="tx2"/>
                  </a:solidFill>
                  <a:latin typeface="Open Sauce" panose="020B0604020202020204" charset="0"/>
                </a:rPr>
                <a:t> and </a:t>
              </a:r>
              <a:r>
                <a:rPr lang="en-CA" sz="1800" b="1" dirty="0">
                  <a:solidFill>
                    <a:schemeClr val="tx2"/>
                  </a:solidFill>
                  <a:latin typeface="Open Sauce" panose="020B0604020202020204" charset="0"/>
                </a:rPr>
                <a:t>camels</a:t>
              </a:r>
              <a:r>
                <a:rPr lang="en-CA" sz="1800" dirty="0">
                  <a:solidFill>
                    <a:schemeClr val="tx2"/>
                  </a:solidFill>
                  <a:latin typeface="Open Sauce" panose="020B0604020202020204" charset="0"/>
                </a:rPr>
                <a:t>. </a:t>
              </a:r>
            </a:p>
            <a:p>
              <a:pPr lvl="0" algn="just"/>
              <a:endParaRPr lang="en-CA" sz="1800" dirty="0">
                <a:solidFill>
                  <a:schemeClr val="tx2"/>
                </a:solidFill>
                <a:latin typeface="Open Sauce" panose="020B0604020202020204" charset="0"/>
              </a:endParaRPr>
            </a:p>
            <a:p>
              <a:pPr lvl="0" algn="just"/>
              <a:r>
                <a:rPr lang="en-CA" sz="1800" dirty="0">
                  <a:solidFill>
                    <a:schemeClr val="tx2"/>
                  </a:solidFill>
                  <a:latin typeface="Open Sauce" panose="020B0604020202020204" charset="0"/>
                </a:rPr>
                <a:t>They are designed to provide real-time data, allowing real-time  monitoring of animal's respiratory health during routine check-ups, surgical procedures, animal sports events, or research studies.</a:t>
              </a:r>
            </a:p>
            <a:p>
              <a:pPr lvl="0" algn="just"/>
              <a:endParaRPr lang="en-CA" sz="1800" dirty="0">
                <a:solidFill>
                  <a:schemeClr val="tx2"/>
                </a:solidFill>
                <a:latin typeface="Open Sauce" panose="020B0604020202020204" charset="0"/>
              </a:endParaRPr>
            </a:p>
            <a:p>
              <a:pPr lvl="0" algn="just"/>
              <a:r>
                <a:rPr lang="en-CA" sz="1800" dirty="0">
                  <a:solidFill>
                    <a:schemeClr val="tx2"/>
                  </a:solidFill>
                  <a:latin typeface="Open Sauce" panose="020B0604020202020204" charset="0"/>
                </a:rPr>
                <a:t>The animal respiratory flow monitoring industry serves a wide range of stakeholders, including  veterinary clinics, research institutions, pharmaceutical companies, racing courses and animal owners. Veterinary clinics benefit from these monitoring devices as they enable early detection and timely intervention for respiratory conditions, leading to improved treatment outcomes.</a:t>
              </a:r>
            </a:p>
            <a:p>
              <a:pPr algn="l">
                <a:lnSpc>
                  <a:spcPts val="2850"/>
                </a:lnSpc>
              </a:pPr>
              <a:endParaRPr lang="en-US" sz="1900" spc="19" dirty="0">
                <a:solidFill>
                  <a:srgbClr val="FFFFFB"/>
                </a:solidFill>
                <a:latin typeface="Open Sauce Light"/>
                <a:ea typeface="Open Sauce Light"/>
                <a:cs typeface="Open Sauce Light"/>
                <a:sym typeface="Open Sauce Light"/>
              </a:endParaRPr>
            </a:p>
          </p:txBody>
        </p:sp>
      </p:grpSp>
      <p:sp>
        <p:nvSpPr>
          <p:cNvPr id="10" name="TextBox 10"/>
          <p:cNvSpPr txBox="1"/>
          <p:nvPr/>
        </p:nvSpPr>
        <p:spPr>
          <a:xfrm>
            <a:off x="2513448" y="1285347"/>
            <a:ext cx="11636381" cy="1143000"/>
          </a:xfrm>
          <a:prstGeom prst="rect">
            <a:avLst/>
          </a:prstGeom>
          <a:effectLst>
            <a:outerShdw blurRad="50800" dist="38100" dir="2700000" algn="tl" rotWithShape="0">
              <a:prstClr val="black">
                <a:alpha val="40000"/>
              </a:prstClr>
            </a:outerShdw>
          </a:effectLst>
        </p:spPr>
        <p:txBody>
          <a:bodyPr lIns="0" tIns="0" rIns="0" bIns="0" rtlCol="0" anchor="t">
            <a:spAutoFit/>
          </a:bodyPr>
          <a:lstStyle/>
          <a:p>
            <a:pPr algn="l">
              <a:lnSpc>
                <a:spcPts val="9000"/>
              </a:lnSpc>
            </a:pPr>
            <a:r>
              <a:rPr lang="en-US" sz="7500" b="1" spc="75" dirty="0">
                <a:solidFill>
                  <a:schemeClr val="tx2"/>
                </a:solidFill>
                <a:latin typeface="Open Sauce Heavy"/>
                <a:ea typeface="Open Sauce Heavy"/>
                <a:cs typeface="Open Sauce Heavy"/>
                <a:sym typeface="Open Sauce Heavy"/>
              </a:rPr>
              <a:t>Markets</a:t>
            </a:r>
          </a:p>
        </p:txBody>
      </p:sp>
      <p:grpSp>
        <p:nvGrpSpPr>
          <p:cNvPr id="11" name="Group 11"/>
          <p:cNvGrpSpPr/>
          <p:nvPr/>
        </p:nvGrpSpPr>
        <p:grpSpPr>
          <a:xfrm>
            <a:off x="16549088" y="1028700"/>
            <a:ext cx="710212" cy="513295"/>
            <a:chOff x="0" y="0"/>
            <a:chExt cx="946950" cy="684393"/>
          </a:xfrm>
        </p:grpSpPr>
        <p:grpSp>
          <p:nvGrpSpPr>
            <p:cNvPr id="12" name="Group 12"/>
            <p:cNvGrpSpPr/>
            <p:nvPr/>
          </p:nvGrpSpPr>
          <p:grpSpPr>
            <a:xfrm>
              <a:off x="0" y="0"/>
              <a:ext cx="946950" cy="684393"/>
              <a:chOff x="0" y="0"/>
              <a:chExt cx="1726817" cy="1248029"/>
            </a:xfrm>
          </p:grpSpPr>
          <p:sp>
            <p:nvSpPr>
              <p:cNvPr id="13" name="Freeform 13"/>
              <p:cNvSpPr/>
              <p:nvPr/>
            </p:nvSpPr>
            <p:spPr>
              <a:xfrm>
                <a:off x="0" y="0"/>
                <a:ext cx="1728087" cy="1248029"/>
              </a:xfrm>
              <a:custGeom>
                <a:avLst/>
                <a:gdLst/>
                <a:ahLst/>
                <a:cxnLst/>
                <a:rect l="l" t="t" r="r" b="b"/>
                <a:pathLst>
                  <a:path w="1728087" h="1248029">
                    <a:moveTo>
                      <a:pt x="1174367" y="1248029"/>
                    </a:moveTo>
                    <a:lnTo>
                      <a:pt x="553720" y="1248029"/>
                    </a:lnTo>
                    <a:cubicBezTo>
                      <a:pt x="247650" y="1248029"/>
                      <a:pt x="0" y="968640"/>
                      <a:pt x="0" y="624744"/>
                    </a:cubicBezTo>
                    <a:cubicBezTo>
                      <a:pt x="0" y="279415"/>
                      <a:pt x="247650" y="0"/>
                      <a:pt x="553720" y="0"/>
                    </a:cubicBezTo>
                    <a:lnTo>
                      <a:pt x="1174367" y="0"/>
                    </a:lnTo>
                    <a:cubicBezTo>
                      <a:pt x="1480437" y="0"/>
                      <a:pt x="1728087" y="279415"/>
                      <a:pt x="1728087" y="624744"/>
                    </a:cubicBezTo>
                    <a:cubicBezTo>
                      <a:pt x="1726817" y="968640"/>
                      <a:pt x="1479167" y="1248029"/>
                      <a:pt x="1174367" y="1248029"/>
                    </a:cubicBezTo>
                    <a:close/>
                  </a:path>
                </a:pathLst>
              </a:custGeom>
              <a:solidFill>
                <a:srgbClr val="FFFFFB"/>
              </a:solidFill>
            </p:spPr>
            <p:txBody>
              <a:bodyPr/>
              <a:lstStyle/>
              <a:p>
                <a:endParaRPr lang="fi-FI"/>
              </a:p>
            </p:txBody>
          </p:sp>
        </p:grpSp>
        <p:sp>
          <p:nvSpPr>
            <p:cNvPr id="14" name="Freeform 14"/>
            <p:cNvSpPr/>
            <p:nvPr/>
          </p:nvSpPr>
          <p:spPr>
            <a:xfrm rot="5400000">
              <a:off x="311459" y="241158"/>
              <a:ext cx="324031" cy="202077"/>
            </a:xfrm>
            <a:custGeom>
              <a:avLst/>
              <a:gdLst/>
              <a:ahLst/>
              <a:cxnLst/>
              <a:rect l="l" t="t" r="r" b="b"/>
              <a:pathLst>
                <a:path w="324031" h="202077">
                  <a:moveTo>
                    <a:pt x="0" y="0"/>
                  </a:moveTo>
                  <a:lnTo>
                    <a:pt x="324031" y="0"/>
                  </a:lnTo>
                  <a:lnTo>
                    <a:pt x="324031" y="202077"/>
                  </a:lnTo>
                  <a:lnTo>
                    <a:pt x="0" y="20207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i-FI"/>
            </a:p>
          </p:txBody>
        </p:sp>
      </p:grpSp>
      <p:grpSp>
        <p:nvGrpSpPr>
          <p:cNvPr id="15" name="Group 15"/>
          <p:cNvGrpSpPr/>
          <p:nvPr/>
        </p:nvGrpSpPr>
        <p:grpSpPr>
          <a:xfrm>
            <a:off x="1028700" y="1028700"/>
            <a:ext cx="204311" cy="837821"/>
            <a:chOff x="0" y="0"/>
            <a:chExt cx="272415" cy="1117094"/>
          </a:xfrm>
        </p:grpSpPr>
        <p:grpSp>
          <p:nvGrpSpPr>
            <p:cNvPr id="16" name="Group 16"/>
            <p:cNvGrpSpPr/>
            <p:nvPr/>
          </p:nvGrpSpPr>
          <p:grpSpPr>
            <a:xfrm>
              <a:off x="0" y="0"/>
              <a:ext cx="272415" cy="272415"/>
              <a:chOff x="0" y="0"/>
              <a:chExt cx="6350000" cy="6350000"/>
            </a:xfrm>
          </p:grpSpPr>
          <p:sp>
            <p:nvSpPr>
              <p:cNvPr id="17" name="Freeform 1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B">
                  <a:alpha val="24706"/>
                </a:srgbClr>
              </a:solidFill>
            </p:spPr>
            <p:txBody>
              <a:bodyPr/>
              <a:lstStyle/>
              <a:p>
                <a:endParaRPr lang="fi-FI"/>
              </a:p>
            </p:txBody>
          </p:sp>
        </p:grpSp>
        <p:grpSp>
          <p:nvGrpSpPr>
            <p:cNvPr id="18" name="Group 18"/>
            <p:cNvGrpSpPr/>
            <p:nvPr/>
          </p:nvGrpSpPr>
          <p:grpSpPr>
            <a:xfrm>
              <a:off x="0" y="422340"/>
              <a:ext cx="272415" cy="272415"/>
              <a:chOff x="0" y="0"/>
              <a:chExt cx="6350000" cy="6350000"/>
            </a:xfrm>
          </p:grpSpPr>
          <p:sp>
            <p:nvSpPr>
              <p:cNvPr id="19" name="Freeform 1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B"/>
              </a:solidFill>
            </p:spPr>
            <p:txBody>
              <a:bodyPr/>
              <a:lstStyle/>
              <a:p>
                <a:endParaRPr lang="fi-FI"/>
              </a:p>
            </p:txBody>
          </p:sp>
        </p:grpSp>
        <p:grpSp>
          <p:nvGrpSpPr>
            <p:cNvPr id="20" name="Group 20"/>
            <p:cNvGrpSpPr/>
            <p:nvPr/>
          </p:nvGrpSpPr>
          <p:grpSpPr>
            <a:xfrm>
              <a:off x="0" y="844679"/>
              <a:ext cx="272415" cy="272415"/>
              <a:chOff x="0" y="0"/>
              <a:chExt cx="6350000" cy="6350000"/>
            </a:xfrm>
          </p:grpSpPr>
          <p:sp>
            <p:nvSpPr>
              <p:cNvPr id="21" name="Freeform 2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B">
                  <a:alpha val="24706"/>
                </a:srgbClr>
              </a:solidFill>
            </p:spPr>
            <p:txBody>
              <a:bodyPr/>
              <a:lstStyle/>
              <a:p>
                <a:endParaRPr lang="fi-FI"/>
              </a:p>
            </p:txBody>
          </p:sp>
        </p:grpSp>
      </p:grpSp>
      <p:sp>
        <p:nvSpPr>
          <p:cNvPr id="22" name="TextBox 22"/>
          <p:cNvSpPr txBox="1"/>
          <p:nvPr/>
        </p:nvSpPr>
        <p:spPr>
          <a:xfrm>
            <a:off x="1028700" y="8943975"/>
            <a:ext cx="408623" cy="314325"/>
          </a:xfrm>
          <a:prstGeom prst="rect">
            <a:avLst/>
          </a:prstGeom>
        </p:spPr>
        <p:txBody>
          <a:bodyPr lIns="0" tIns="0" rIns="0" bIns="0" rtlCol="0" anchor="t">
            <a:spAutoFit/>
          </a:bodyPr>
          <a:lstStyle/>
          <a:p>
            <a:pPr algn="l">
              <a:lnSpc>
                <a:spcPts val="2400"/>
              </a:lnSpc>
            </a:pPr>
            <a:r>
              <a:rPr lang="en-US" sz="2000" b="1" spc="80">
                <a:solidFill>
                  <a:srgbClr val="FFFFFB"/>
                </a:solidFill>
                <a:latin typeface="Open Sauce Bold"/>
                <a:ea typeface="Open Sauce Bold"/>
                <a:cs typeface="Open Sauce Bold"/>
                <a:sym typeface="Open Sauce Bold"/>
              </a:rPr>
              <a:t>08</a:t>
            </a:r>
          </a:p>
        </p:txBody>
      </p:sp>
      <p:sp>
        <p:nvSpPr>
          <p:cNvPr id="24" name="Freeform 7">
            <a:extLst>
              <a:ext uri="{FF2B5EF4-FFF2-40B4-BE49-F238E27FC236}">
                <a16:creationId xmlns:a16="http://schemas.microsoft.com/office/drawing/2014/main" id="{71EC5C66-B20D-65B6-3876-E523B381329F}"/>
              </a:ext>
            </a:extLst>
          </p:cNvPr>
          <p:cNvSpPr/>
          <p:nvPr/>
        </p:nvSpPr>
        <p:spPr>
          <a:xfrm>
            <a:off x="9767599" y="3924299"/>
            <a:ext cx="7269524" cy="5638800"/>
          </a:xfrm>
          <a:custGeom>
            <a:avLst/>
            <a:gdLst/>
            <a:ahLst/>
            <a:cxnLst/>
            <a:rect l="l" t="t" r="r" b="b"/>
            <a:pathLst>
              <a:path w="2956353" h="2097493">
                <a:moveTo>
                  <a:pt x="2831893" y="2097493"/>
                </a:moveTo>
                <a:lnTo>
                  <a:pt x="124460" y="2097493"/>
                </a:lnTo>
                <a:cubicBezTo>
                  <a:pt x="55880" y="2097493"/>
                  <a:pt x="0" y="2041613"/>
                  <a:pt x="0" y="1973033"/>
                </a:cubicBezTo>
                <a:lnTo>
                  <a:pt x="0" y="124460"/>
                </a:lnTo>
                <a:cubicBezTo>
                  <a:pt x="0" y="55880"/>
                  <a:pt x="55880" y="0"/>
                  <a:pt x="124460" y="0"/>
                </a:cubicBezTo>
                <a:lnTo>
                  <a:pt x="2831893" y="0"/>
                </a:lnTo>
                <a:cubicBezTo>
                  <a:pt x="2900473" y="0"/>
                  <a:pt x="2956353" y="55880"/>
                  <a:pt x="2956353" y="124460"/>
                </a:cubicBezTo>
                <a:lnTo>
                  <a:pt x="2956353" y="1973033"/>
                </a:lnTo>
                <a:cubicBezTo>
                  <a:pt x="2956353" y="2041613"/>
                  <a:pt x="2900473" y="2097493"/>
                  <a:pt x="2831893" y="2097493"/>
                </a:cubicBezTo>
                <a:close/>
              </a:path>
            </a:pathLst>
          </a:custGeom>
          <a:solidFill>
            <a:srgbClr val="FFFFFB">
              <a:alpha val="9804"/>
            </a:srgbClr>
          </a:solidFill>
        </p:spPr>
        <p:txBody>
          <a:bodyPr/>
          <a:lstStyle/>
          <a:p>
            <a:endParaRPr lang="fi-FI" dirty="0"/>
          </a:p>
        </p:txBody>
      </p:sp>
      <p:pic>
        <p:nvPicPr>
          <p:cNvPr id="26" name="Kuva 25" descr="Kuva, joka sisältää kohteen rannekello, asuste, hihna, ranneke&#10;&#10;Tekoälyn generoima sisältö voi olla virheellistä.">
            <a:extLst>
              <a:ext uri="{FF2B5EF4-FFF2-40B4-BE49-F238E27FC236}">
                <a16:creationId xmlns:a16="http://schemas.microsoft.com/office/drawing/2014/main" id="{0CFC28F4-E08D-4735-E3ED-D3FD456A89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19117" y="3957297"/>
            <a:ext cx="5242009" cy="5301003"/>
          </a:xfrm>
          <a:prstGeom prst="rect">
            <a:avLst/>
          </a:prstGeom>
        </p:spPr>
      </p:pic>
      <p:sp>
        <p:nvSpPr>
          <p:cNvPr id="27" name="Suorakulmio 26">
            <a:extLst>
              <a:ext uri="{FF2B5EF4-FFF2-40B4-BE49-F238E27FC236}">
                <a16:creationId xmlns:a16="http://schemas.microsoft.com/office/drawing/2014/main" id="{C3254F92-5892-5204-9222-488E3D670778}"/>
              </a:ext>
            </a:extLst>
          </p:cNvPr>
          <p:cNvSpPr/>
          <p:nvPr/>
        </p:nvSpPr>
        <p:spPr>
          <a:xfrm>
            <a:off x="0" y="0"/>
            <a:ext cx="748851" cy="10287000"/>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a:extLst>
            <a:ext uri="{FF2B5EF4-FFF2-40B4-BE49-F238E27FC236}">
              <a16:creationId xmlns:a16="http://schemas.microsoft.com/office/drawing/2014/main" id="{7C8AD886-B1E6-AF5E-6960-407607470C91}"/>
            </a:ext>
          </a:extLst>
        </p:cNvPr>
        <p:cNvGrpSpPr/>
        <p:nvPr/>
      </p:nvGrpSpPr>
      <p:grpSpPr>
        <a:xfrm>
          <a:off x="0" y="0"/>
          <a:ext cx="0" cy="0"/>
          <a:chOff x="0" y="0"/>
          <a:chExt cx="0" cy="0"/>
        </a:xfrm>
      </p:grpSpPr>
      <p:grpSp>
        <p:nvGrpSpPr>
          <p:cNvPr id="6" name="Group 6">
            <a:extLst>
              <a:ext uri="{FF2B5EF4-FFF2-40B4-BE49-F238E27FC236}">
                <a16:creationId xmlns:a16="http://schemas.microsoft.com/office/drawing/2014/main" id="{9406E21E-3E94-0BED-D6D8-8504FC2CC6D9}"/>
              </a:ext>
            </a:extLst>
          </p:cNvPr>
          <p:cNvGrpSpPr/>
          <p:nvPr/>
        </p:nvGrpSpPr>
        <p:grpSpPr>
          <a:xfrm>
            <a:off x="1874476" y="3305175"/>
            <a:ext cx="7269524" cy="5638800"/>
            <a:chOff x="-1745360" y="101809"/>
            <a:chExt cx="2701976" cy="2095859"/>
          </a:xfrm>
        </p:grpSpPr>
        <p:sp>
          <p:nvSpPr>
            <p:cNvPr id="7" name="Freeform 7">
              <a:extLst>
                <a:ext uri="{FF2B5EF4-FFF2-40B4-BE49-F238E27FC236}">
                  <a16:creationId xmlns:a16="http://schemas.microsoft.com/office/drawing/2014/main" id="{9CB5B232-B8BC-9E59-D90E-DA0D07052D3C}"/>
                </a:ext>
              </a:extLst>
            </p:cNvPr>
            <p:cNvSpPr/>
            <p:nvPr/>
          </p:nvSpPr>
          <p:spPr>
            <a:xfrm>
              <a:off x="-1745360" y="101809"/>
              <a:ext cx="2701976" cy="2095859"/>
            </a:xfrm>
            <a:custGeom>
              <a:avLst/>
              <a:gdLst/>
              <a:ahLst/>
              <a:cxnLst/>
              <a:rect l="l" t="t" r="r" b="b"/>
              <a:pathLst>
                <a:path w="2956353" h="2097493">
                  <a:moveTo>
                    <a:pt x="2831893" y="2097493"/>
                  </a:moveTo>
                  <a:lnTo>
                    <a:pt x="124460" y="2097493"/>
                  </a:lnTo>
                  <a:cubicBezTo>
                    <a:pt x="55880" y="2097493"/>
                    <a:pt x="0" y="2041613"/>
                    <a:pt x="0" y="1973033"/>
                  </a:cubicBezTo>
                  <a:lnTo>
                    <a:pt x="0" y="124460"/>
                  </a:lnTo>
                  <a:cubicBezTo>
                    <a:pt x="0" y="55880"/>
                    <a:pt x="55880" y="0"/>
                    <a:pt x="124460" y="0"/>
                  </a:cubicBezTo>
                  <a:lnTo>
                    <a:pt x="2831893" y="0"/>
                  </a:lnTo>
                  <a:cubicBezTo>
                    <a:pt x="2900473" y="0"/>
                    <a:pt x="2956353" y="55880"/>
                    <a:pt x="2956353" y="124460"/>
                  </a:cubicBezTo>
                  <a:lnTo>
                    <a:pt x="2956353" y="1973033"/>
                  </a:lnTo>
                  <a:cubicBezTo>
                    <a:pt x="2956353" y="2041613"/>
                    <a:pt x="2900473" y="2097493"/>
                    <a:pt x="2831893" y="2097493"/>
                  </a:cubicBezTo>
                  <a:close/>
                </a:path>
              </a:pathLst>
            </a:custGeom>
            <a:solidFill>
              <a:srgbClr val="FFFFFB">
                <a:alpha val="9804"/>
              </a:srgbClr>
            </a:solidFill>
          </p:spPr>
          <p:txBody>
            <a:bodyPr/>
            <a:lstStyle/>
            <a:p>
              <a:endParaRPr lang="fi-FI" dirty="0"/>
            </a:p>
          </p:txBody>
        </p:sp>
      </p:grpSp>
      <p:sp>
        <p:nvSpPr>
          <p:cNvPr id="10" name="TextBox 10">
            <a:extLst>
              <a:ext uri="{FF2B5EF4-FFF2-40B4-BE49-F238E27FC236}">
                <a16:creationId xmlns:a16="http://schemas.microsoft.com/office/drawing/2014/main" id="{8DE423EA-6E82-D93B-57C9-8A1A011D365F}"/>
              </a:ext>
            </a:extLst>
          </p:cNvPr>
          <p:cNvSpPr txBox="1"/>
          <p:nvPr/>
        </p:nvSpPr>
        <p:spPr>
          <a:xfrm>
            <a:off x="2513448" y="1285347"/>
            <a:ext cx="11636381" cy="1143000"/>
          </a:xfrm>
          <a:prstGeom prst="rect">
            <a:avLst/>
          </a:prstGeom>
          <a:effectLst>
            <a:outerShdw blurRad="50800" dist="38100" dir="2700000" algn="tl" rotWithShape="0">
              <a:prstClr val="black">
                <a:alpha val="40000"/>
              </a:prstClr>
            </a:outerShdw>
          </a:effectLst>
        </p:spPr>
        <p:txBody>
          <a:bodyPr lIns="0" tIns="0" rIns="0" bIns="0" rtlCol="0" anchor="t">
            <a:spAutoFit/>
          </a:bodyPr>
          <a:lstStyle/>
          <a:p>
            <a:pPr algn="l">
              <a:lnSpc>
                <a:spcPts val="9000"/>
              </a:lnSpc>
            </a:pPr>
            <a:r>
              <a:rPr lang="en-US" sz="7500" b="1" spc="75" dirty="0">
                <a:solidFill>
                  <a:srgbClr val="FFFFFB"/>
                </a:solidFill>
                <a:latin typeface="Open Sauce Heavy"/>
                <a:ea typeface="Open Sauce Heavy"/>
                <a:cs typeface="Open Sauce Heavy"/>
                <a:sym typeface="Open Sauce Heavy"/>
              </a:rPr>
              <a:t>Markets</a:t>
            </a:r>
          </a:p>
        </p:txBody>
      </p:sp>
      <p:grpSp>
        <p:nvGrpSpPr>
          <p:cNvPr id="11" name="Group 11">
            <a:extLst>
              <a:ext uri="{FF2B5EF4-FFF2-40B4-BE49-F238E27FC236}">
                <a16:creationId xmlns:a16="http://schemas.microsoft.com/office/drawing/2014/main" id="{6D03C6DB-1DFF-1D60-B15C-043199497F96}"/>
              </a:ext>
            </a:extLst>
          </p:cNvPr>
          <p:cNvGrpSpPr/>
          <p:nvPr/>
        </p:nvGrpSpPr>
        <p:grpSpPr>
          <a:xfrm>
            <a:off x="16549088" y="1028700"/>
            <a:ext cx="710212" cy="513295"/>
            <a:chOff x="0" y="0"/>
            <a:chExt cx="946950" cy="684393"/>
          </a:xfrm>
        </p:grpSpPr>
        <p:grpSp>
          <p:nvGrpSpPr>
            <p:cNvPr id="12" name="Group 12">
              <a:extLst>
                <a:ext uri="{FF2B5EF4-FFF2-40B4-BE49-F238E27FC236}">
                  <a16:creationId xmlns:a16="http://schemas.microsoft.com/office/drawing/2014/main" id="{F78A692E-5BB9-E6B7-E34B-69A014522BE2}"/>
                </a:ext>
              </a:extLst>
            </p:cNvPr>
            <p:cNvGrpSpPr/>
            <p:nvPr/>
          </p:nvGrpSpPr>
          <p:grpSpPr>
            <a:xfrm>
              <a:off x="0" y="0"/>
              <a:ext cx="946950" cy="684393"/>
              <a:chOff x="0" y="0"/>
              <a:chExt cx="1726817" cy="1248029"/>
            </a:xfrm>
          </p:grpSpPr>
          <p:sp>
            <p:nvSpPr>
              <p:cNvPr id="13" name="Freeform 13">
                <a:extLst>
                  <a:ext uri="{FF2B5EF4-FFF2-40B4-BE49-F238E27FC236}">
                    <a16:creationId xmlns:a16="http://schemas.microsoft.com/office/drawing/2014/main" id="{5923F465-F388-9095-BA52-E93EEB41C2BC}"/>
                  </a:ext>
                </a:extLst>
              </p:cNvPr>
              <p:cNvSpPr/>
              <p:nvPr/>
            </p:nvSpPr>
            <p:spPr>
              <a:xfrm>
                <a:off x="0" y="0"/>
                <a:ext cx="1728087" cy="1248029"/>
              </a:xfrm>
              <a:custGeom>
                <a:avLst/>
                <a:gdLst/>
                <a:ahLst/>
                <a:cxnLst/>
                <a:rect l="l" t="t" r="r" b="b"/>
                <a:pathLst>
                  <a:path w="1728087" h="1248029">
                    <a:moveTo>
                      <a:pt x="1174367" y="1248029"/>
                    </a:moveTo>
                    <a:lnTo>
                      <a:pt x="553720" y="1248029"/>
                    </a:lnTo>
                    <a:cubicBezTo>
                      <a:pt x="247650" y="1248029"/>
                      <a:pt x="0" y="968640"/>
                      <a:pt x="0" y="624744"/>
                    </a:cubicBezTo>
                    <a:cubicBezTo>
                      <a:pt x="0" y="279415"/>
                      <a:pt x="247650" y="0"/>
                      <a:pt x="553720" y="0"/>
                    </a:cubicBezTo>
                    <a:lnTo>
                      <a:pt x="1174367" y="0"/>
                    </a:lnTo>
                    <a:cubicBezTo>
                      <a:pt x="1480437" y="0"/>
                      <a:pt x="1728087" y="279415"/>
                      <a:pt x="1728087" y="624744"/>
                    </a:cubicBezTo>
                    <a:cubicBezTo>
                      <a:pt x="1726817" y="968640"/>
                      <a:pt x="1479167" y="1248029"/>
                      <a:pt x="1174367" y="1248029"/>
                    </a:cubicBezTo>
                    <a:close/>
                  </a:path>
                </a:pathLst>
              </a:custGeom>
              <a:solidFill>
                <a:srgbClr val="FFFFFB"/>
              </a:solidFill>
            </p:spPr>
            <p:txBody>
              <a:bodyPr/>
              <a:lstStyle/>
              <a:p>
                <a:endParaRPr lang="fi-FI"/>
              </a:p>
            </p:txBody>
          </p:sp>
        </p:grpSp>
        <p:sp>
          <p:nvSpPr>
            <p:cNvPr id="14" name="Freeform 14">
              <a:extLst>
                <a:ext uri="{FF2B5EF4-FFF2-40B4-BE49-F238E27FC236}">
                  <a16:creationId xmlns:a16="http://schemas.microsoft.com/office/drawing/2014/main" id="{583FF23B-568D-A061-0D05-FD2B01CFD398}"/>
                </a:ext>
              </a:extLst>
            </p:cNvPr>
            <p:cNvSpPr/>
            <p:nvPr/>
          </p:nvSpPr>
          <p:spPr>
            <a:xfrm rot="5400000">
              <a:off x="311459" y="241158"/>
              <a:ext cx="324031" cy="202077"/>
            </a:xfrm>
            <a:custGeom>
              <a:avLst/>
              <a:gdLst/>
              <a:ahLst/>
              <a:cxnLst/>
              <a:rect l="l" t="t" r="r" b="b"/>
              <a:pathLst>
                <a:path w="324031" h="202077">
                  <a:moveTo>
                    <a:pt x="0" y="0"/>
                  </a:moveTo>
                  <a:lnTo>
                    <a:pt x="324031" y="0"/>
                  </a:lnTo>
                  <a:lnTo>
                    <a:pt x="324031" y="202077"/>
                  </a:lnTo>
                  <a:lnTo>
                    <a:pt x="0" y="20207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i-FI"/>
            </a:p>
          </p:txBody>
        </p:sp>
      </p:grpSp>
      <p:grpSp>
        <p:nvGrpSpPr>
          <p:cNvPr id="15" name="Group 15">
            <a:extLst>
              <a:ext uri="{FF2B5EF4-FFF2-40B4-BE49-F238E27FC236}">
                <a16:creationId xmlns:a16="http://schemas.microsoft.com/office/drawing/2014/main" id="{529C8CE5-FD3A-2B22-15FC-455D70045E40}"/>
              </a:ext>
            </a:extLst>
          </p:cNvPr>
          <p:cNvGrpSpPr/>
          <p:nvPr/>
        </p:nvGrpSpPr>
        <p:grpSpPr>
          <a:xfrm>
            <a:off x="1028700" y="1028700"/>
            <a:ext cx="204311" cy="837821"/>
            <a:chOff x="0" y="0"/>
            <a:chExt cx="272415" cy="1117094"/>
          </a:xfrm>
        </p:grpSpPr>
        <p:grpSp>
          <p:nvGrpSpPr>
            <p:cNvPr id="16" name="Group 16">
              <a:extLst>
                <a:ext uri="{FF2B5EF4-FFF2-40B4-BE49-F238E27FC236}">
                  <a16:creationId xmlns:a16="http://schemas.microsoft.com/office/drawing/2014/main" id="{95FECA4F-9CC5-FDF4-9977-27771AF896FC}"/>
                </a:ext>
              </a:extLst>
            </p:cNvPr>
            <p:cNvGrpSpPr/>
            <p:nvPr/>
          </p:nvGrpSpPr>
          <p:grpSpPr>
            <a:xfrm>
              <a:off x="0" y="0"/>
              <a:ext cx="272415" cy="272415"/>
              <a:chOff x="0" y="0"/>
              <a:chExt cx="6350000" cy="6350000"/>
            </a:xfrm>
          </p:grpSpPr>
          <p:sp>
            <p:nvSpPr>
              <p:cNvPr id="17" name="Freeform 17">
                <a:extLst>
                  <a:ext uri="{FF2B5EF4-FFF2-40B4-BE49-F238E27FC236}">
                    <a16:creationId xmlns:a16="http://schemas.microsoft.com/office/drawing/2014/main" id="{F969548F-DF82-A5B2-32CA-4F49E7B62D25}"/>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B">
                  <a:alpha val="24706"/>
                </a:srgbClr>
              </a:solidFill>
            </p:spPr>
            <p:txBody>
              <a:bodyPr/>
              <a:lstStyle/>
              <a:p>
                <a:endParaRPr lang="fi-FI"/>
              </a:p>
            </p:txBody>
          </p:sp>
        </p:grpSp>
        <p:grpSp>
          <p:nvGrpSpPr>
            <p:cNvPr id="18" name="Group 18">
              <a:extLst>
                <a:ext uri="{FF2B5EF4-FFF2-40B4-BE49-F238E27FC236}">
                  <a16:creationId xmlns:a16="http://schemas.microsoft.com/office/drawing/2014/main" id="{EBA55D7E-F1BC-A7A7-0E71-1B57F78B1408}"/>
                </a:ext>
              </a:extLst>
            </p:cNvPr>
            <p:cNvGrpSpPr/>
            <p:nvPr/>
          </p:nvGrpSpPr>
          <p:grpSpPr>
            <a:xfrm>
              <a:off x="0" y="422340"/>
              <a:ext cx="272415" cy="272415"/>
              <a:chOff x="0" y="0"/>
              <a:chExt cx="6350000" cy="6350000"/>
            </a:xfrm>
          </p:grpSpPr>
          <p:sp>
            <p:nvSpPr>
              <p:cNvPr id="19" name="Freeform 19">
                <a:extLst>
                  <a:ext uri="{FF2B5EF4-FFF2-40B4-BE49-F238E27FC236}">
                    <a16:creationId xmlns:a16="http://schemas.microsoft.com/office/drawing/2014/main" id="{0DD692A9-E018-F973-9003-4F9F8A6D98D2}"/>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B"/>
              </a:solidFill>
            </p:spPr>
            <p:txBody>
              <a:bodyPr/>
              <a:lstStyle/>
              <a:p>
                <a:endParaRPr lang="fi-FI"/>
              </a:p>
            </p:txBody>
          </p:sp>
        </p:grpSp>
        <p:grpSp>
          <p:nvGrpSpPr>
            <p:cNvPr id="20" name="Group 20">
              <a:extLst>
                <a:ext uri="{FF2B5EF4-FFF2-40B4-BE49-F238E27FC236}">
                  <a16:creationId xmlns:a16="http://schemas.microsoft.com/office/drawing/2014/main" id="{1051F1B7-E6AC-DA46-E616-BB8922510109}"/>
                </a:ext>
              </a:extLst>
            </p:cNvPr>
            <p:cNvGrpSpPr/>
            <p:nvPr/>
          </p:nvGrpSpPr>
          <p:grpSpPr>
            <a:xfrm>
              <a:off x="0" y="844679"/>
              <a:ext cx="272415" cy="272415"/>
              <a:chOff x="0" y="0"/>
              <a:chExt cx="6350000" cy="6350000"/>
            </a:xfrm>
          </p:grpSpPr>
          <p:sp>
            <p:nvSpPr>
              <p:cNvPr id="21" name="Freeform 21">
                <a:extLst>
                  <a:ext uri="{FF2B5EF4-FFF2-40B4-BE49-F238E27FC236}">
                    <a16:creationId xmlns:a16="http://schemas.microsoft.com/office/drawing/2014/main" id="{A9399981-D554-38AA-458C-06445398CE32}"/>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B">
                  <a:alpha val="24706"/>
                </a:srgbClr>
              </a:solidFill>
            </p:spPr>
            <p:txBody>
              <a:bodyPr/>
              <a:lstStyle/>
              <a:p>
                <a:endParaRPr lang="fi-FI"/>
              </a:p>
            </p:txBody>
          </p:sp>
        </p:grpSp>
      </p:grpSp>
      <p:sp>
        <p:nvSpPr>
          <p:cNvPr id="22" name="TextBox 22">
            <a:extLst>
              <a:ext uri="{FF2B5EF4-FFF2-40B4-BE49-F238E27FC236}">
                <a16:creationId xmlns:a16="http://schemas.microsoft.com/office/drawing/2014/main" id="{8E63D1F8-6B39-A6ED-2F8E-F27EDE337E19}"/>
              </a:ext>
            </a:extLst>
          </p:cNvPr>
          <p:cNvSpPr txBox="1"/>
          <p:nvPr/>
        </p:nvSpPr>
        <p:spPr>
          <a:xfrm>
            <a:off x="1028700" y="8943975"/>
            <a:ext cx="408623" cy="314325"/>
          </a:xfrm>
          <a:prstGeom prst="rect">
            <a:avLst/>
          </a:prstGeom>
        </p:spPr>
        <p:txBody>
          <a:bodyPr lIns="0" tIns="0" rIns="0" bIns="0" rtlCol="0" anchor="t">
            <a:spAutoFit/>
          </a:bodyPr>
          <a:lstStyle/>
          <a:p>
            <a:pPr algn="l">
              <a:lnSpc>
                <a:spcPts val="2400"/>
              </a:lnSpc>
            </a:pPr>
            <a:r>
              <a:rPr lang="en-US" sz="2000" b="1" spc="80">
                <a:solidFill>
                  <a:srgbClr val="FFFFFB"/>
                </a:solidFill>
                <a:latin typeface="Open Sauce Bold"/>
                <a:ea typeface="Open Sauce Bold"/>
                <a:cs typeface="Open Sauce Bold"/>
                <a:sym typeface="Open Sauce Bold"/>
              </a:rPr>
              <a:t>08</a:t>
            </a:r>
          </a:p>
        </p:txBody>
      </p:sp>
      <p:sp>
        <p:nvSpPr>
          <p:cNvPr id="24" name="Freeform 7">
            <a:extLst>
              <a:ext uri="{FF2B5EF4-FFF2-40B4-BE49-F238E27FC236}">
                <a16:creationId xmlns:a16="http://schemas.microsoft.com/office/drawing/2014/main" id="{DEC6DA84-F311-2078-F9DC-45506EE791F9}"/>
              </a:ext>
            </a:extLst>
          </p:cNvPr>
          <p:cNvSpPr/>
          <p:nvPr/>
        </p:nvSpPr>
        <p:spPr>
          <a:xfrm>
            <a:off x="9710448" y="3305175"/>
            <a:ext cx="7548851" cy="5638800"/>
          </a:xfrm>
          <a:custGeom>
            <a:avLst/>
            <a:gdLst/>
            <a:ahLst/>
            <a:cxnLst/>
            <a:rect l="l" t="t" r="r" b="b"/>
            <a:pathLst>
              <a:path w="2956353" h="2097493">
                <a:moveTo>
                  <a:pt x="2831893" y="2097493"/>
                </a:moveTo>
                <a:lnTo>
                  <a:pt x="124460" y="2097493"/>
                </a:lnTo>
                <a:cubicBezTo>
                  <a:pt x="55880" y="2097493"/>
                  <a:pt x="0" y="2041613"/>
                  <a:pt x="0" y="1973033"/>
                </a:cubicBezTo>
                <a:lnTo>
                  <a:pt x="0" y="124460"/>
                </a:lnTo>
                <a:cubicBezTo>
                  <a:pt x="0" y="55880"/>
                  <a:pt x="55880" y="0"/>
                  <a:pt x="124460" y="0"/>
                </a:cubicBezTo>
                <a:lnTo>
                  <a:pt x="2831893" y="0"/>
                </a:lnTo>
                <a:cubicBezTo>
                  <a:pt x="2900473" y="0"/>
                  <a:pt x="2956353" y="55880"/>
                  <a:pt x="2956353" y="124460"/>
                </a:cubicBezTo>
                <a:lnTo>
                  <a:pt x="2956353" y="1973033"/>
                </a:lnTo>
                <a:cubicBezTo>
                  <a:pt x="2956353" y="2041613"/>
                  <a:pt x="2900473" y="2097493"/>
                  <a:pt x="2831893" y="2097493"/>
                </a:cubicBezTo>
                <a:close/>
              </a:path>
            </a:pathLst>
          </a:custGeom>
          <a:solidFill>
            <a:srgbClr val="FFFFFB">
              <a:alpha val="9804"/>
            </a:srgbClr>
          </a:solidFill>
        </p:spPr>
        <p:txBody>
          <a:bodyPr/>
          <a:lstStyle/>
          <a:p>
            <a:endParaRPr lang="fi-FI" dirty="0"/>
          </a:p>
        </p:txBody>
      </p:sp>
      <p:pic>
        <p:nvPicPr>
          <p:cNvPr id="1026" name="Picture 2" descr="Veterinary Diagnostics Market Size, By Testing Category, 2020 - 2030 (USD Billion)">
            <a:extLst>
              <a:ext uri="{FF2B5EF4-FFF2-40B4-BE49-F238E27FC236}">
                <a16:creationId xmlns:a16="http://schemas.microsoft.com/office/drawing/2014/main" id="{2926C2EC-A001-CD92-93A8-7D1EE10023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61885" y="4457700"/>
            <a:ext cx="6391275" cy="33337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eterinary Diagnostics Market Share, By End-use, 2024 (%)">
            <a:extLst>
              <a:ext uri="{FF2B5EF4-FFF2-40B4-BE49-F238E27FC236}">
                <a16:creationId xmlns:a16="http://schemas.microsoft.com/office/drawing/2014/main" id="{59AE0C28-8F84-3D92-8CB4-7EAD24D8A1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8363" y="4457700"/>
            <a:ext cx="638175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52623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374</TotalTime>
  <Words>1451</Words>
  <Application>Microsoft Office PowerPoint</Application>
  <PresentationFormat>Mukautettu</PresentationFormat>
  <Paragraphs>113</Paragraphs>
  <Slides>11</Slides>
  <Notes>0</Notes>
  <HiddenSlides>0</HiddenSlides>
  <MMClips>0</MMClips>
  <ScaleCrop>false</ScaleCrop>
  <HeadingPairs>
    <vt:vector size="4" baseType="variant">
      <vt:variant>
        <vt:lpstr>Teema</vt:lpstr>
      </vt:variant>
      <vt:variant>
        <vt:i4>1</vt:i4>
      </vt:variant>
      <vt:variant>
        <vt:lpstr>Dian otsikot</vt:lpstr>
      </vt:variant>
      <vt:variant>
        <vt:i4>11</vt:i4>
      </vt:variant>
    </vt:vector>
  </HeadingPairs>
  <TitlesOfParts>
    <vt:vector size="12" baseType="lpstr">
      <vt:lpstr>Office Theme</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Simple Blue and White Oral Hygiene Medical Presentation</dc:title>
  <dc:creator>Heidi Ollila</dc:creator>
  <cp:lastModifiedBy>Tuukka Visuri</cp:lastModifiedBy>
  <cp:revision>9</cp:revision>
  <cp:lastPrinted>2025-02-11T19:52:57Z</cp:lastPrinted>
  <dcterms:created xsi:type="dcterms:W3CDTF">2006-08-16T00:00:00Z</dcterms:created>
  <dcterms:modified xsi:type="dcterms:W3CDTF">2025-02-22T11:53:34Z</dcterms:modified>
  <dc:identifier>DAGeuuIgXlM</dc:identifier>
</cp:coreProperties>
</file>